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0599" r:id="rId1"/>
  </p:sldMasterIdLst>
  <p:notesMasterIdLst>
    <p:notesMasterId r:id="rId30"/>
  </p:notesMasterIdLst>
  <p:handoutMasterIdLst>
    <p:handoutMasterId r:id="rId31"/>
  </p:handoutMasterIdLst>
  <p:sldIdLst>
    <p:sldId id="1760" r:id="rId2"/>
    <p:sldId id="3228" r:id="rId3"/>
    <p:sldId id="3148" r:id="rId4"/>
    <p:sldId id="2792" r:id="rId5"/>
    <p:sldId id="3216" r:id="rId6"/>
    <p:sldId id="3154" r:id="rId7"/>
    <p:sldId id="3220" r:id="rId8"/>
    <p:sldId id="3229" r:id="rId9"/>
    <p:sldId id="3162" r:id="rId10"/>
    <p:sldId id="3230" r:id="rId11"/>
    <p:sldId id="3168" r:id="rId12"/>
    <p:sldId id="3231" r:id="rId13"/>
    <p:sldId id="3149" r:id="rId14"/>
    <p:sldId id="3187" r:id="rId15"/>
    <p:sldId id="4210" r:id="rId16"/>
    <p:sldId id="2174" r:id="rId17"/>
    <p:sldId id="4206" r:id="rId18"/>
    <p:sldId id="4226" r:id="rId19"/>
    <p:sldId id="2439" r:id="rId20"/>
    <p:sldId id="4227" r:id="rId21"/>
    <p:sldId id="4228" r:id="rId22"/>
    <p:sldId id="2437" r:id="rId23"/>
    <p:sldId id="333" r:id="rId24"/>
    <p:sldId id="3300" r:id="rId25"/>
    <p:sldId id="3180" r:id="rId26"/>
    <p:sldId id="4229" r:id="rId27"/>
    <p:sldId id="2682" r:id="rId28"/>
    <p:sldId id="2065" r:id="rId29"/>
  </p:sldIdLst>
  <p:sldSz cx="12192000" cy="6858000"/>
  <p:notesSz cx="6877050" cy="96535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323">
          <p15:clr>
            <a:srgbClr val="A4A3A4"/>
          </p15:clr>
        </p15:guide>
        <p15:guide id="3" orient="horz" pos="3888">
          <p15:clr>
            <a:srgbClr val="A4A3A4"/>
          </p15:clr>
        </p15:guide>
        <p15:guide id="4" orient="horz" pos="659">
          <p15:clr>
            <a:srgbClr val="A4A3A4"/>
          </p15:clr>
        </p15:guide>
        <p15:guide id="5" orient="horz" pos="1344">
          <p15:clr>
            <a:srgbClr val="A4A3A4"/>
          </p15:clr>
        </p15:guide>
        <p15:guide id="6" pos="7424">
          <p15:clr>
            <a:srgbClr val="A4A3A4"/>
          </p15:clr>
        </p15:guide>
        <p15:guide id="7" pos="256">
          <p15:clr>
            <a:srgbClr val="A4A3A4"/>
          </p15:clr>
        </p15:guide>
        <p15:guide id="8" pos="6016">
          <p15:clr>
            <a:srgbClr val="A4A3A4"/>
          </p15:clr>
        </p15:guide>
        <p15:guide id="9">
          <p15:clr>
            <a:srgbClr val="A4A3A4"/>
          </p15:clr>
        </p15:guide>
        <p15:guide id="10" pos="3915">
          <p15:clr>
            <a:srgbClr val="A4A3A4"/>
          </p15:clr>
        </p15:guide>
        <p15:guide id="11" pos="3767">
          <p15:clr>
            <a:srgbClr val="A4A3A4"/>
          </p15:clr>
        </p15:guide>
      </p15:sldGuideLst>
    </p:ext>
    <p:ext uri="{2D200454-40CA-4A62-9FC3-DE9A4176ACB9}">
      <p15:notesGuideLst xmlns:p15="http://schemas.microsoft.com/office/powerpoint/2012/main">
        <p15:guide id="1" orient="horz" pos="3041">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800080"/>
    <a:srgbClr val="31534C"/>
    <a:srgbClr val="4B0082"/>
    <a:srgbClr val="2084D9"/>
    <a:srgbClr val="1E00AA"/>
    <a:srgbClr val="B7B1A9"/>
    <a:srgbClr val="CC6600"/>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9312" autoAdjust="0"/>
  </p:normalViewPr>
  <p:slideViewPr>
    <p:cSldViewPr>
      <p:cViewPr>
        <p:scale>
          <a:sx n="50" d="100"/>
          <a:sy n="50" d="100"/>
        </p:scale>
        <p:origin x="1330" y="384"/>
      </p:cViewPr>
      <p:guideLst>
        <p:guide orient="horz" pos="2160"/>
        <p:guide orient="horz" pos="323"/>
        <p:guide orient="horz" pos="3888"/>
        <p:guide orient="horz" pos="659"/>
        <p:guide orient="horz" pos="1344"/>
        <p:guide pos="7424"/>
        <p:guide pos="256"/>
        <p:guide pos="6016"/>
        <p:guide/>
        <p:guide pos="3915"/>
        <p:guide pos="37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3041"/>
        <p:guide pos="216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FDCD95-C9F5-4AD8-A327-A6A934BF787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1C02A54-5AF0-4C88-883B-8FC84106EEBC}">
      <dgm:prSet phldrT="[Text]" custT="1"/>
      <dgm:spPr/>
      <dgm:t>
        <a:bodyPr/>
        <a:lstStyle/>
        <a:p>
          <a:r>
            <a:rPr lang="en-IN" sz="2000" dirty="0">
              <a:latin typeface="Arial" panose="020B0604020202020204" pitchFamily="34" charset="0"/>
              <a:cs typeface="Arial" panose="020B0604020202020204" pitchFamily="34" charset="0"/>
            </a:rPr>
            <a:t>Feeling of </a:t>
          </a:r>
          <a:r>
            <a:rPr lang="en-IN" sz="2000" dirty="0">
              <a:solidFill>
                <a:srgbClr val="FF0000"/>
              </a:solidFill>
              <a:latin typeface="Arial" panose="020B0604020202020204" pitchFamily="34" charset="0"/>
              <a:cs typeface="Arial" panose="020B0604020202020204" pitchFamily="34" charset="0"/>
            </a:rPr>
            <a:t>Deprivation</a:t>
          </a:r>
          <a:endParaRPr lang="en-IN" sz="300" dirty="0">
            <a:solidFill>
              <a:srgbClr val="FF0000"/>
            </a:solidFill>
            <a:latin typeface="Arial" panose="020B0604020202020204" pitchFamily="34" charset="0"/>
            <a:cs typeface="Arial" panose="020B0604020202020204" pitchFamily="34" charset="0"/>
          </a:endParaRPr>
        </a:p>
        <a:p>
          <a:r>
            <a:rPr lang="en-IN" sz="2000" dirty="0">
              <a:latin typeface="Arial" panose="020B0604020202020204" pitchFamily="34" charset="0"/>
              <a:cs typeface="Arial" panose="020B0604020202020204" pitchFamily="34" charset="0"/>
            </a:rPr>
            <a:t>I don’t have enough!</a:t>
          </a:r>
        </a:p>
      </dgm:t>
    </dgm:pt>
    <dgm:pt modelId="{F51E9F67-6083-4E30-978C-19CD634DECD1}" type="parTrans" cxnId="{5159AB5E-FF7D-4E7D-88FE-D4600DCE2A24}">
      <dgm:prSet/>
      <dgm:spPr/>
      <dgm:t>
        <a:bodyPr/>
        <a:lstStyle/>
        <a:p>
          <a:endParaRPr lang="en-US"/>
        </a:p>
      </dgm:t>
    </dgm:pt>
    <dgm:pt modelId="{74ECD77F-7FD7-4447-9382-DA6C8B7EDD21}" type="sibTrans" cxnId="{5159AB5E-FF7D-4E7D-88FE-D4600DCE2A24}">
      <dgm:prSet/>
      <dgm:spPr>
        <a:solidFill>
          <a:schemeClr val="bg1">
            <a:lumMod val="65000"/>
          </a:schemeClr>
        </a:solidFill>
      </dgm:spPr>
      <dgm:t>
        <a:bodyPr/>
        <a:lstStyle/>
        <a:p>
          <a:endParaRPr lang="en-US"/>
        </a:p>
      </dgm:t>
    </dgm:pt>
    <dgm:pt modelId="{FEE0B63A-8069-4F5F-8BDC-11D510E39FF5}">
      <dgm:prSet phldrT="[Text]" custT="1"/>
      <dgm:spPr/>
      <dgm:t>
        <a:bodyPr/>
        <a:lstStyle/>
        <a:p>
          <a:r>
            <a:rPr lang="en-IN" sz="2000" dirty="0">
              <a:latin typeface="Arial" panose="020B0604020202020204" pitchFamily="34" charset="0"/>
              <a:cs typeface="Arial" panose="020B0604020202020204" pitchFamily="34" charset="0"/>
            </a:rPr>
            <a:t>Accumulation = unlimited?</a:t>
          </a:r>
          <a:endParaRPr lang="en-US" sz="2000" dirty="0">
            <a:latin typeface="Arial" panose="020B0604020202020204" pitchFamily="34" charset="0"/>
            <a:cs typeface="Arial" panose="020B0604020202020204" pitchFamily="34" charset="0"/>
          </a:endParaRPr>
        </a:p>
      </dgm:t>
    </dgm:pt>
    <dgm:pt modelId="{10675F0B-D500-46EE-B3BC-437626BFA8E5}" type="parTrans" cxnId="{DD88DF60-FB93-41C2-A085-D0008E064B6D}">
      <dgm:prSet/>
      <dgm:spPr/>
      <dgm:t>
        <a:bodyPr/>
        <a:lstStyle/>
        <a:p>
          <a:endParaRPr lang="en-US"/>
        </a:p>
      </dgm:t>
    </dgm:pt>
    <dgm:pt modelId="{03036F6A-2944-4626-B89A-4670CB74253E}" type="sibTrans" cxnId="{DD88DF60-FB93-41C2-A085-D0008E064B6D}">
      <dgm:prSet/>
      <dgm:spPr>
        <a:solidFill>
          <a:schemeClr val="bg1">
            <a:lumMod val="75000"/>
          </a:schemeClr>
        </a:solidFill>
      </dgm:spPr>
      <dgm:t>
        <a:bodyPr/>
        <a:lstStyle/>
        <a:p>
          <a:endParaRPr lang="en-US"/>
        </a:p>
      </dgm:t>
    </dgm:pt>
    <dgm:pt modelId="{322BC408-CC82-4BB9-A620-153079B1B200}">
      <dgm:prSet phldrT="[Text]" custT="1"/>
      <dgm:spPr/>
      <dgm:t>
        <a:bodyPr/>
        <a:lstStyle/>
        <a:p>
          <a:r>
            <a:rPr lang="en-IN" sz="2000" dirty="0">
              <a:latin typeface="Arial" panose="020B0604020202020204" pitchFamily="34" charset="0"/>
              <a:cs typeface="Arial" panose="020B0604020202020204" pitchFamily="34" charset="0"/>
            </a:rPr>
            <a:t>Effort for Physical Facility </a:t>
          </a:r>
        </a:p>
        <a:p>
          <a:r>
            <a:rPr lang="en-IN" sz="2000" dirty="0">
              <a:solidFill>
                <a:srgbClr val="FF0000"/>
              </a:solidFill>
              <a:latin typeface="Arial" panose="020B0604020202020204" pitchFamily="34" charset="0"/>
              <a:cs typeface="Arial" panose="020B0604020202020204" pitchFamily="34" charset="0"/>
            </a:rPr>
            <a:t>by any means?</a:t>
          </a:r>
          <a:endParaRPr lang="en-US" sz="2000" dirty="0">
            <a:solidFill>
              <a:srgbClr val="FF0000"/>
            </a:solidFill>
            <a:latin typeface="Arial" panose="020B0604020202020204" pitchFamily="34" charset="0"/>
            <a:cs typeface="Arial" panose="020B0604020202020204" pitchFamily="34" charset="0"/>
          </a:endParaRPr>
        </a:p>
      </dgm:t>
    </dgm:pt>
    <dgm:pt modelId="{95E17ADA-CF51-45AE-A21C-CBA212C94C73}" type="parTrans" cxnId="{FECD8BEE-EFCE-4724-807E-B4D7F94CB981}">
      <dgm:prSet/>
      <dgm:spPr/>
      <dgm:t>
        <a:bodyPr/>
        <a:lstStyle/>
        <a:p>
          <a:endParaRPr lang="en-US"/>
        </a:p>
      </dgm:t>
    </dgm:pt>
    <dgm:pt modelId="{DFD61FAB-D819-42C0-8C00-A5B68B3F6B26}" type="sibTrans" cxnId="{FECD8BEE-EFCE-4724-807E-B4D7F94CB981}">
      <dgm:prSet/>
      <dgm:spPr>
        <a:solidFill>
          <a:schemeClr val="bg1">
            <a:lumMod val="75000"/>
          </a:schemeClr>
        </a:solidFill>
      </dgm:spPr>
      <dgm:t>
        <a:bodyPr/>
        <a:lstStyle/>
        <a:p>
          <a:endParaRPr lang="en-US"/>
        </a:p>
      </dgm:t>
    </dgm:pt>
    <dgm:pt modelId="{33CD6BB9-C00B-408F-84D5-95A302CF23AB}" type="pres">
      <dgm:prSet presAssocID="{B6FDCD95-C9F5-4AD8-A327-A6A934BF7870}" presName="cycle" presStyleCnt="0">
        <dgm:presLayoutVars>
          <dgm:dir/>
          <dgm:resizeHandles val="exact"/>
        </dgm:presLayoutVars>
      </dgm:prSet>
      <dgm:spPr/>
    </dgm:pt>
    <dgm:pt modelId="{53508CFD-9541-4EAC-9FE6-02173D665183}" type="pres">
      <dgm:prSet presAssocID="{B1C02A54-5AF0-4C88-883B-8FC84106EEBC}" presName="dummy" presStyleCnt="0"/>
      <dgm:spPr/>
    </dgm:pt>
    <dgm:pt modelId="{991C4231-47B8-4D42-801C-102D1328125A}" type="pres">
      <dgm:prSet presAssocID="{B1C02A54-5AF0-4C88-883B-8FC84106EEBC}" presName="node" presStyleLbl="revTx" presStyleIdx="0" presStyleCnt="3" custScaleX="142651" custRadScaleRad="104526" custRadScaleInc="-10131">
        <dgm:presLayoutVars>
          <dgm:bulletEnabled val="1"/>
        </dgm:presLayoutVars>
      </dgm:prSet>
      <dgm:spPr/>
    </dgm:pt>
    <dgm:pt modelId="{67C08D49-897E-4F95-BD18-9642EA9F9F0C}" type="pres">
      <dgm:prSet presAssocID="{74ECD77F-7FD7-4447-9382-DA6C8B7EDD21}" presName="sibTrans" presStyleLbl="node1" presStyleIdx="0" presStyleCnt="3" custLinFactNeighborY="40"/>
      <dgm:spPr/>
    </dgm:pt>
    <dgm:pt modelId="{46D1AC9B-2A56-4CC5-954F-2B81CC1DD023}" type="pres">
      <dgm:prSet presAssocID="{322BC408-CC82-4BB9-A620-153079B1B200}" presName="dummy" presStyleCnt="0"/>
      <dgm:spPr/>
    </dgm:pt>
    <dgm:pt modelId="{C2566148-7A45-4809-B088-8382630CF4B1}" type="pres">
      <dgm:prSet presAssocID="{322BC408-CC82-4BB9-A620-153079B1B200}" presName="node" presStyleLbl="revTx" presStyleIdx="1" presStyleCnt="3">
        <dgm:presLayoutVars>
          <dgm:bulletEnabled val="1"/>
        </dgm:presLayoutVars>
      </dgm:prSet>
      <dgm:spPr/>
    </dgm:pt>
    <dgm:pt modelId="{B0FE8968-FAC9-4225-BE3B-E3A459A7D79F}" type="pres">
      <dgm:prSet presAssocID="{DFD61FAB-D819-42C0-8C00-A5B68B3F6B26}" presName="sibTrans" presStyleLbl="node1" presStyleIdx="1" presStyleCnt="3" custLinFactNeighborX="3125" custLinFactNeighborY="-4259"/>
      <dgm:spPr/>
    </dgm:pt>
    <dgm:pt modelId="{EA338999-5A5A-4EC9-8FE0-5ED92D4F3C34}" type="pres">
      <dgm:prSet presAssocID="{FEE0B63A-8069-4F5F-8BDC-11D510E39FF5}" presName="dummy" presStyleCnt="0"/>
      <dgm:spPr/>
    </dgm:pt>
    <dgm:pt modelId="{59A72EAE-3161-4633-ADA2-CEC9F9A1A0E4}" type="pres">
      <dgm:prSet presAssocID="{FEE0B63A-8069-4F5F-8BDC-11D510E39FF5}" presName="node" presStyleLbl="revTx" presStyleIdx="2" presStyleCnt="3" custScaleX="142214" custRadScaleRad="116025" custRadScaleInc="-33914">
        <dgm:presLayoutVars>
          <dgm:bulletEnabled val="1"/>
        </dgm:presLayoutVars>
      </dgm:prSet>
      <dgm:spPr/>
    </dgm:pt>
    <dgm:pt modelId="{BB221AA3-DE2B-4B67-9C0F-912C5FB2129B}" type="pres">
      <dgm:prSet presAssocID="{03036F6A-2944-4626-B89A-4670CB74253E}" presName="sibTrans" presStyleLbl="node1" presStyleIdx="2" presStyleCnt="3" custScaleX="87074" custLinFactNeighborX="-208" custLinFactNeighborY="6244"/>
      <dgm:spPr/>
    </dgm:pt>
  </dgm:ptLst>
  <dgm:cxnLst>
    <dgm:cxn modelId="{5159AB5E-FF7D-4E7D-88FE-D4600DCE2A24}" srcId="{B6FDCD95-C9F5-4AD8-A327-A6A934BF7870}" destId="{B1C02A54-5AF0-4C88-883B-8FC84106EEBC}" srcOrd="0" destOrd="0" parTransId="{F51E9F67-6083-4E30-978C-19CD634DECD1}" sibTransId="{74ECD77F-7FD7-4447-9382-DA6C8B7EDD21}"/>
    <dgm:cxn modelId="{DD88DF60-FB93-41C2-A085-D0008E064B6D}" srcId="{B6FDCD95-C9F5-4AD8-A327-A6A934BF7870}" destId="{FEE0B63A-8069-4F5F-8BDC-11D510E39FF5}" srcOrd="2" destOrd="0" parTransId="{10675F0B-D500-46EE-B3BC-437626BFA8E5}" sibTransId="{03036F6A-2944-4626-B89A-4670CB74253E}"/>
    <dgm:cxn modelId="{0A93DC59-0EE8-4998-ABA6-803292721E24}" type="presOf" srcId="{03036F6A-2944-4626-B89A-4670CB74253E}" destId="{BB221AA3-DE2B-4B67-9C0F-912C5FB2129B}" srcOrd="0" destOrd="0" presId="urn:microsoft.com/office/officeart/2005/8/layout/cycle1"/>
    <dgm:cxn modelId="{3A34B68A-399D-4054-8929-E0179F2EEE86}" type="presOf" srcId="{322BC408-CC82-4BB9-A620-153079B1B200}" destId="{C2566148-7A45-4809-B088-8382630CF4B1}" srcOrd="0" destOrd="0" presId="urn:microsoft.com/office/officeart/2005/8/layout/cycle1"/>
    <dgm:cxn modelId="{4E4B7A90-9CF9-4D6D-B1F5-33E7352E0CA1}" type="presOf" srcId="{FEE0B63A-8069-4F5F-8BDC-11D510E39FF5}" destId="{59A72EAE-3161-4633-ADA2-CEC9F9A1A0E4}" srcOrd="0" destOrd="0" presId="urn:microsoft.com/office/officeart/2005/8/layout/cycle1"/>
    <dgm:cxn modelId="{034487BA-BF64-4AE1-96FF-D65054C849B7}" type="presOf" srcId="{DFD61FAB-D819-42C0-8C00-A5B68B3F6B26}" destId="{B0FE8968-FAC9-4225-BE3B-E3A459A7D79F}" srcOrd="0" destOrd="0" presId="urn:microsoft.com/office/officeart/2005/8/layout/cycle1"/>
    <dgm:cxn modelId="{E47585BC-3280-4818-8ACC-95561B76AD23}" type="presOf" srcId="{74ECD77F-7FD7-4447-9382-DA6C8B7EDD21}" destId="{67C08D49-897E-4F95-BD18-9642EA9F9F0C}" srcOrd="0" destOrd="0" presId="urn:microsoft.com/office/officeart/2005/8/layout/cycle1"/>
    <dgm:cxn modelId="{1903E4C9-0313-4BC7-9F5B-42384BE6DAF6}" type="presOf" srcId="{B1C02A54-5AF0-4C88-883B-8FC84106EEBC}" destId="{991C4231-47B8-4D42-801C-102D1328125A}" srcOrd="0" destOrd="0" presId="urn:microsoft.com/office/officeart/2005/8/layout/cycle1"/>
    <dgm:cxn modelId="{80406DDE-2A4C-49F0-BE5C-C21E36FC47D5}" type="presOf" srcId="{B6FDCD95-C9F5-4AD8-A327-A6A934BF7870}" destId="{33CD6BB9-C00B-408F-84D5-95A302CF23AB}" srcOrd="0" destOrd="0" presId="urn:microsoft.com/office/officeart/2005/8/layout/cycle1"/>
    <dgm:cxn modelId="{FECD8BEE-EFCE-4724-807E-B4D7F94CB981}" srcId="{B6FDCD95-C9F5-4AD8-A327-A6A934BF7870}" destId="{322BC408-CC82-4BB9-A620-153079B1B200}" srcOrd="1" destOrd="0" parTransId="{95E17ADA-CF51-45AE-A21C-CBA212C94C73}" sibTransId="{DFD61FAB-D819-42C0-8C00-A5B68B3F6B26}"/>
    <dgm:cxn modelId="{8FEF2CF7-A2D1-4656-9F46-F3B51F92AD40}" type="presParOf" srcId="{33CD6BB9-C00B-408F-84D5-95A302CF23AB}" destId="{53508CFD-9541-4EAC-9FE6-02173D665183}" srcOrd="0" destOrd="0" presId="urn:microsoft.com/office/officeart/2005/8/layout/cycle1"/>
    <dgm:cxn modelId="{CD1096B6-C673-4C17-A22B-3E4E97ADC736}" type="presParOf" srcId="{33CD6BB9-C00B-408F-84D5-95A302CF23AB}" destId="{991C4231-47B8-4D42-801C-102D1328125A}" srcOrd="1" destOrd="0" presId="urn:microsoft.com/office/officeart/2005/8/layout/cycle1"/>
    <dgm:cxn modelId="{F6DF3F72-4D6C-4570-A3E9-8C411F94A93F}" type="presParOf" srcId="{33CD6BB9-C00B-408F-84D5-95A302CF23AB}" destId="{67C08D49-897E-4F95-BD18-9642EA9F9F0C}" srcOrd="2" destOrd="0" presId="urn:microsoft.com/office/officeart/2005/8/layout/cycle1"/>
    <dgm:cxn modelId="{FE65E0FA-AF82-446D-B26D-D98A8CAA8BBE}" type="presParOf" srcId="{33CD6BB9-C00B-408F-84D5-95A302CF23AB}" destId="{46D1AC9B-2A56-4CC5-954F-2B81CC1DD023}" srcOrd="3" destOrd="0" presId="urn:microsoft.com/office/officeart/2005/8/layout/cycle1"/>
    <dgm:cxn modelId="{6624148C-7F04-4017-845A-4775C9EFFF1C}" type="presParOf" srcId="{33CD6BB9-C00B-408F-84D5-95A302CF23AB}" destId="{C2566148-7A45-4809-B088-8382630CF4B1}" srcOrd="4" destOrd="0" presId="urn:microsoft.com/office/officeart/2005/8/layout/cycle1"/>
    <dgm:cxn modelId="{89DCCB84-002F-4C90-BA6B-507F6DAD2903}" type="presParOf" srcId="{33CD6BB9-C00B-408F-84D5-95A302CF23AB}" destId="{B0FE8968-FAC9-4225-BE3B-E3A459A7D79F}" srcOrd="5" destOrd="0" presId="urn:microsoft.com/office/officeart/2005/8/layout/cycle1"/>
    <dgm:cxn modelId="{7E75BC76-91FF-4232-A272-B3061F44ACD0}" type="presParOf" srcId="{33CD6BB9-C00B-408F-84D5-95A302CF23AB}" destId="{EA338999-5A5A-4EC9-8FE0-5ED92D4F3C34}" srcOrd="6" destOrd="0" presId="urn:microsoft.com/office/officeart/2005/8/layout/cycle1"/>
    <dgm:cxn modelId="{95A99698-8766-4156-8B38-B0E37B80B892}" type="presParOf" srcId="{33CD6BB9-C00B-408F-84D5-95A302CF23AB}" destId="{59A72EAE-3161-4633-ADA2-CEC9F9A1A0E4}" srcOrd="7" destOrd="0" presId="urn:microsoft.com/office/officeart/2005/8/layout/cycle1"/>
    <dgm:cxn modelId="{EB7E5547-7FE3-4074-ADBE-AFE10842FC8C}" type="presParOf" srcId="{33CD6BB9-C00B-408F-84D5-95A302CF23AB}" destId="{BB221AA3-DE2B-4B67-9C0F-912C5FB2129B}"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C4231-47B8-4D42-801C-102D1328125A}">
      <dsp:nvSpPr>
        <dsp:cNvPr id="0" name=""/>
        <dsp:cNvSpPr/>
      </dsp:nvSpPr>
      <dsp:spPr>
        <a:xfrm>
          <a:off x="3027805" y="152397"/>
          <a:ext cx="1926663" cy="1350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Arial" panose="020B0604020202020204" pitchFamily="34" charset="0"/>
              <a:cs typeface="Arial" panose="020B0604020202020204" pitchFamily="34" charset="0"/>
            </a:rPr>
            <a:t>Feeling of </a:t>
          </a:r>
          <a:r>
            <a:rPr lang="en-IN" sz="2000" kern="1200" dirty="0">
              <a:solidFill>
                <a:srgbClr val="FF0000"/>
              </a:solidFill>
              <a:latin typeface="Arial" panose="020B0604020202020204" pitchFamily="34" charset="0"/>
              <a:cs typeface="Arial" panose="020B0604020202020204" pitchFamily="34" charset="0"/>
            </a:rPr>
            <a:t>Deprivation</a:t>
          </a:r>
          <a:endParaRPr lang="en-IN" sz="300" kern="1200" dirty="0">
            <a:solidFill>
              <a:srgbClr val="FF0000"/>
            </a:solidFill>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r>
            <a:rPr lang="en-IN" sz="2000" kern="1200" dirty="0">
              <a:latin typeface="Arial" panose="020B0604020202020204" pitchFamily="34" charset="0"/>
              <a:cs typeface="Arial" panose="020B0604020202020204" pitchFamily="34" charset="0"/>
            </a:rPr>
            <a:t>I don’t have enough!</a:t>
          </a:r>
        </a:p>
      </dsp:txBody>
      <dsp:txXfrm>
        <a:off x="3027805" y="152397"/>
        <a:ext cx="1926663" cy="1350613"/>
      </dsp:txXfrm>
    </dsp:sp>
    <dsp:sp modelId="{67C08D49-897E-4F95-BD18-9642EA9F9F0C}">
      <dsp:nvSpPr>
        <dsp:cNvPr id="0" name=""/>
        <dsp:cNvSpPr/>
      </dsp:nvSpPr>
      <dsp:spPr>
        <a:xfrm>
          <a:off x="1317561" y="-32561"/>
          <a:ext cx="3192074" cy="3192074"/>
        </a:xfrm>
        <a:prstGeom prst="circularArrow">
          <a:avLst>
            <a:gd name="adj1" fmla="val 8251"/>
            <a:gd name="adj2" fmla="val 576311"/>
            <a:gd name="adj3" fmla="val 3136606"/>
            <a:gd name="adj4" fmla="val 21444710"/>
            <a:gd name="adj5" fmla="val 9626"/>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566148-7A45-4809-B088-8382630CF4B1}">
      <dsp:nvSpPr>
        <dsp:cNvPr id="0" name=""/>
        <dsp:cNvSpPr/>
      </dsp:nvSpPr>
      <dsp:spPr>
        <a:xfrm>
          <a:off x="2180714" y="2230274"/>
          <a:ext cx="1350613" cy="1350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Arial" panose="020B0604020202020204" pitchFamily="34" charset="0"/>
              <a:cs typeface="Arial" panose="020B0604020202020204" pitchFamily="34" charset="0"/>
            </a:rPr>
            <a:t>Effort for Physical Facility </a:t>
          </a:r>
        </a:p>
        <a:p>
          <a:pPr marL="0" lvl="0" indent="0" algn="ctr" defTabSz="889000">
            <a:lnSpc>
              <a:spcPct val="90000"/>
            </a:lnSpc>
            <a:spcBef>
              <a:spcPct val="0"/>
            </a:spcBef>
            <a:spcAft>
              <a:spcPct val="35000"/>
            </a:spcAft>
            <a:buNone/>
          </a:pPr>
          <a:r>
            <a:rPr lang="en-IN" sz="2000" kern="1200" dirty="0">
              <a:solidFill>
                <a:srgbClr val="FF0000"/>
              </a:solidFill>
              <a:latin typeface="Arial" panose="020B0604020202020204" pitchFamily="34" charset="0"/>
              <a:cs typeface="Arial" panose="020B0604020202020204" pitchFamily="34" charset="0"/>
            </a:rPr>
            <a:t>by any means?</a:t>
          </a:r>
          <a:endParaRPr lang="en-US" sz="2000" kern="1200" dirty="0">
            <a:solidFill>
              <a:srgbClr val="FF0000"/>
            </a:solidFill>
            <a:latin typeface="Arial" panose="020B0604020202020204" pitchFamily="34" charset="0"/>
            <a:cs typeface="Arial" panose="020B0604020202020204" pitchFamily="34" charset="0"/>
          </a:endParaRPr>
        </a:p>
      </dsp:txBody>
      <dsp:txXfrm>
        <a:off x="2180714" y="2230274"/>
        <a:ext cx="1350613" cy="1350613"/>
      </dsp:txXfrm>
    </dsp:sp>
    <dsp:sp modelId="{B0FE8968-FAC9-4225-BE3B-E3A459A7D79F}">
      <dsp:nvSpPr>
        <dsp:cNvPr id="0" name=""/>
        <dsp:cNvSpPr/>
      </dsp:nvSpPr>
      <dsp:spPr>
        <a:xfrm>
          <a:off x="1119723" y="-250089"/>
          <a:ext cx="3192074" cy="3192074"/>
        </a:xfrm>
        <a:prstGeom prst="circularArrow">
          <a:avLst>
            <a:gd name="adj1" fmla="val 8251"/>
            <a:gd name="adj2" fmla="val 576311"/>
            <a:gd name="adj3" fmla="val 9272591"/>
            <a:gd name="adj4" fmla="val 6563788"/>
            <a:gd name="adj5" fmla="val 9626"/>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A72EAE-3161-4633-ADA2-CEC9F9A1A0E4}">
      <dsp:nvSpPr>
        <dsp:cNvPr id="0" name=""/>
        <dsp:cNvSpPr/>
      </dsp:nvSpPr>
      <dsp:spPr>
        <a:xfrm>
          <a:off x="437008" y="489303"/>
          <a:ext cx="1920761" cy="1350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Arial" panose="020B0604020202020204" pitchFamily="34" charset="0"/>
              <a:cs typeface="Arial" panose="020B0604020202020204" pitchFamily="34" charset="0"/>
            </a:rPr>
            <a:t>Accumulation = unlimited?</a:t>
          </a:r>
          <a:endParaRPr lang="en-US" sz="2000" kern="1200" dirty="0">
            <a:latin typeface="Arial" panose="020B0604020202020204" pitchFamily="34" charset="0"/>
            <a:cs typeface="Arial" panose="020B0604020202020204" pitchFamily="34" charset="0"/>
          </a:endParaRPr>
        </a:p>
      </dsp:txBody>
      <dsp:txXfrm>
        <a:off x="437008" y="489303"/>
        <a:ext cx="1920761" cy="1350613"/>
      </dsp:txXfrm>
    </dsp:sp>
    <dsp:sp modelId="{BB221AA3-DE2B-4B67-9C0F-912C5FB2129B}">
      <dsp:nvSpPr>
        <dsp:cNvPr id="0" name=""/>
        <dsp:cNvSpPr/>
      </dsp:nvSpPr>
      <dsp:spPr>
        <a:xfrm>
          <a:off x="1259117" y="95635"/>
          <a:ext cx="2779467" cy="3192074"/>
        </a:xfrm>
        <a:prstGeom prst="circularArrow">
          <a:avLst>
            <a:gd name="adj1" fmla="val 8251"/>
            <a:gd name="adj2" fmla="val 576311"/>
            <a:gd name="adj3" fmla="val 16613827"/>
            <a:gd name="adj4" fmla="val 13795864"/>
            <a:gd name="adj5" fmla="val 9626"/>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207D7-60BF-46DF-9945-24D0F96FE755}"/>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99D1DF8-51D9-43AD-8027-3B8E0AC2571A}"/>
              </a:ext>
            </a:extLst>
          </p:cNvPr>
          <p:cNvSpPr>
            <a:spLocks noGrp="1"/>
          </p:cNvSpPr>
          <p:nvPr>
            <p:ph type="dt" sz="quarter"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A0FF28E-E525-42EE-857D-792E100867CA}" type="datetimeFigureOut">
              <a:rPr lang="en-US"/>
              <a:pPr>
                <a:defRPr/>
              </a:pPr>
              <a:t>7/28/2025</a:t>
            </a:fld>
            <a:endParaRPr lang="en-US"/>
          </a:p>
        </p:txBody>
      </p:sp>
      <p:sp>
        <p:nvSpPr>
          <p:cNvPr id="4" name="Footer Placeholder 3">
            <a:extLst>
              <a:ext uri="{FF2B5EF4-FFF2-40B4-BE49-F238E27FC236}">
                <a16:creationId xmlns:a16="http://schemas.microsoft.com/office/drawing/2014/main" id="{1C90F292-6BE0-4EEC-9F52-42685E9F97EA}"/>
              </a:ext>
            </a:extLst>
          </p:cNvPr>
          <p:cNvSpPr>
            <a:spLocks noGrp="1"/>
          </p:cNvSpPr>
          <p:nvPr>
            <p:ph type="ftr" sz="quarter" idx="2"/>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BDF1AAA0-44C7-4A29-9051-B81E13952E6A}"/>
              </a:ext>
            </a:extLst>
          </p:cNvPr>
          <p:cNvSpPr>
            <a:spLocks noGrp="1"/>
          </p:cNvSpPr>
          <p:nvPr>
            <p:ph type="sldNum" sz="quarter" idx="3"/>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D639735-B964-4C2F-9A63-A31AFF6ED76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7DE53-29E6-46B2-9867-1A2B5B1F2119}"/>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4B5F8EF-6146-4B30-A7D9-1EF0B36BDE76}"/>
              </a:ext>
            </a:extLst>
          </p:cNvPr>
          <p:cNvSpPr>
            <a:spLocks noGrp="1"/>
          </p:cNvSpPr>
          <p:nvPr>
            <p:ph type="dt"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FB1BA4D-5274-4AEB-9621-80CF81EECEE2}" type="datetimeFigureOut">
              <a:rPr lang="en-US"/>
              <a:pPr>
                <a:defRPr/>
              </a:pPr>
              <a:t>7/28/2025</a:t>
            </a:fld>
            <a:endParaRPr lang="en-US"/>
          </a:p>
        </p:txBody>
      </p:sp>
      <p:sp>
        <p:nvSpPr>
          <p:cNvPr id="4" name="Slide Image Placeholder 3">
            <a:extLst>
              <a:ext uri="{FF2B5EF4-FFF2-40B4-BE49-F238E27FC236}">
                <a16:creationId xmlns:a16="http://schemas.microsoft.com/office/drawing/2014/main" id="{C1FC8D86-254D-49F8-8287-525A5CA905CA}"/>
              </a:ext>
            </a:extLst>
          </p:cNvPr>
          <p:cNvSpPr>
            <a:spLocks noGrp="1" noRot="1" noChangeAspect="1"/>
          </p:cNvSpPr>
          <p:nvPr>
            <p:ph type="sldImg" idx="2"/>
          </p:nvPr>
        </p:nvSpPr>
        <p:spPr>
          <a:xfrm>
            <a:off x="222250" y="723900"/>
            <a:ext cx="6432550" cy="3619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1048EB-505D-484A-BA93-533B333BFF9A}"/>
              </a:ext>
            </a:extLst>
          </p:cNvPr>
          <p:cNvSpPr>
            <a:spLocks noGrp="1"/>
          </p:cNvSpPr>
          <p:nvPr>
            <p:ph type="body" sz="quarter" idx="3"/>
          </p:nvPr>
        </p:nvSpPr>
        <p:spPr>
          <a:xfrm>
            <a:off x="687388" y="4586288"/>
            <a:ext cx="5502275" cy="43434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F654B28A-7F0D-4254-83B0-1B423DEAE861}"/>
              </a:ext>
            </a:extLst>
          </p:cNvPr>
          <p:cNvSpPr>
            <a:spLocks noGrp="1"/>
          </p:cNvSpPr>
          <p:nvPr>
            <p:ph type="ftr" sz="quarter" idx="4"/>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CEA8B9E-16C6-4861-A311-2A1783644CF1}"/>
              </a:ext>
            </a:extLst>
          </p:cNvPr>
          <p:cNvSpPr>
            <a:spLocks noGrp="1"/>
          </p:cNvSpPr>
          <p:nvPr>
            <p:ph type="sldNum" sz="quarter" idx="5"/>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BC103B0-5997-49BB-8BF4-7D5DCADD82D6}" type="slidenum">
              <a:rPr lang="en-US" altLang="en-US"/>
              <a:pPr>
                <a:defRPr/>
              </a:pPr>
              <a:t>‹#›</a:t>
            </a:fld>
            <a:endParaRPr lang="en-US" altLang="en-US"/>
          </a:p>
        </p:txBody>
      </p:sp>
    </p:spTree>
    <p:extLst>
      <p:ext uri="{BB962C8B-B14F-4D97-AF65-F5344CB8AC3E}">
        <p14:creationId xmlns:p14="http://schemas.microsoft.com/office/powerpoint/2010/main" val="382963767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19998F93-65E0-4D37-BF08-71C1388E28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56F37044-B49E-4347-9499-E3E66E08C0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01999DA-6B75-46B1-AA34-E51545D221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BE075825-F7D8-4492-8348-A81EEEDF8A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Fulfilled by</a:t>
            </a:r>
          </a:p>
          <a:p>
            <a:r>
              <a:rPr lang="en-US" altLang="en-US"/>
              <a:t>	</a:t>
            </a:r>
            <a:r>
              <a:rPr lang="en-US" altLang="en-US">
                <a:latin typeface="Arial" panose="020B0604020202020204" pitchFamily="34" charset="0"/>
                <a:cs typeface="Arial" panose="020B0604020202020204" pitchFamily="34" charset="0"/>
              </a:rPr>
              <a:t>Flower to Father – flower is only a symbol. Feeling is primary. 	Feelings ka bandh mein band kar rakha hai – 		feelings ka aadan-pradan nahin hota. 			Feelings ka exchange bhi sukhi hone ka tareeka hai, yeh dhyan 	mein nahin aaya rahta</a:t>
            </a:r>
          </a:p>
          <a:p>
            <a:endParaRPr lang="en-US" altLang="en-US">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One cant fulfill the other</a:t>
            </a:r>
          </a:p>
          <a:p>
            <a:r>
              <a:rPr lang="en-US" altLang="en-US">
                <a:latin typeface="Arial" panose="020B0604020202020204" pitchFamily="34" charset="0"/>
                <a:cs typeface="Arial" panose="020B0604020202020204" pitchFamily="34" charset="0"/>
              </a:rPr>
              <a:t>	</a:t>
            </a:r>
            <a:r>
              <a:rPr lang="fr-FR" altLang="en-US">
                <a:latin typeface="Arial" panose="020B0604020202020204" pitchFamily="34" charset="0"/>
                <a:cs typeface="Arial" panose="020B0604020202020204" pitchFamily="34" charset="0"/>
              </a:rPr>
              <a:t>Exclusive dress – attention neq respect. Dress se attention bhar 	mil paata hai</a:t>
            </a:r>
          </a:p>
          <a:p>
            <a:endParaRPr lang="en-US" altLang="en-US">
              <a:latin typeface="Arial" panose="020B0604020202020204" pitchFamily="34" charset="0"/>
              <a:cs typeface="Arial" panose="020B0604020202020204" pitchFamily="34" charset="0"/>
            </a:endParaRPr>
          </a:p>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D64C41B3-DA41-4A58-AF2E-4FBB9B404E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36B52E1-1795-4557-8DFF-7F301CF1A2DC}"/>
              </a:ext>
            </a:extLst>
          </p:cNvPr>
          <p:cNvSpPr>
            <a:spLocks noGrp="1"/>
          </p:cNvSpPr>
          <p:nvPr>
            <p:ph type="body" idx="1"/>
          </p:nvPr>
        </p:nvSpPr>
        <p:spPr/>
        <p:txBody>
          <a:bodyPr/>
          <a:lstStyle/>
          <a:p>
            <a:pPr>
              <a:defRPr/>
            </a:pPr>
            <a:r>
              <a:rPr lang="en-IN" dirty="0"/>
              <a:t>The dialogue within is the dialogue between my imagination and my natural acceptance</a:t>
            </a:r>
          </a:p>
          <a:p>
            <a:pPr>
              <a:defRPr/>
            </a:pPr>
            <a:r>
              <a:rPr lang="en-IN" dirty="0"/>
              <a:t>Between my competence and my intention</a:t>
            </a:r>
          </a:p>
          <a:p>
            <a:pPr>
              <a:defRPr/>
            </a:pPr>
            <a:r>
              <a:rPr lang="en-IN" dirty="0"/>
              <a:t>Between “what I am” and “what I really want to be”</a:t>
            </a:r>
          </a:p>
          <a:p>
            <a:pPr>
              <a:defRPr/>
            </a:pPr>
            <a:endParaRPr lang="en-IN" dirty="0"/>
          </a:p>
          <a:p>
            <a:pPr>
              <a:defRPr/>
            </a:pPr>
            <a:r>
              <a:rPr lang="en-IN" dirty="0"/>
              <a:t>The natural acceptance is always for relationship</a:t>
            </a:r>
          </a:p>
          <a:p>
            <a:pPr>
              <a:defRPr/>
            </a:pPr>
            <a:r>
              <a:rPr lang="en-IN" dirty="0"/>
              <a:t>My imagination may or may not always be for relationship! Sometimes it is for opposition!</a:t>
            </a:r>
          </a:p>
          <a:p>
            <a:pPr>
              <a:defRPr/>
            </a:pPr>
            <a:endParaRPr lang="en-IN" dirty="0"/>
          </a:p>
          <a:p>
            <a:pPr>
              <a:defRPr/>
            </a:pPr>
            <a:r>
              <a:rPr lang="en-IN" dirty="0"/>
              <a:t>Now whenever my imagination is in harmony with my natural acceptance, I am in a state of happiness!</a:t>
            </a:r>
          </a:p>
          <a:p>
            <a:pPr>
              <a:defRPr/>
            </a:pPr>
            <a:r>
              <a:rPr lang="en-IN" dirty="0"/>
              <a:t>Whenever my imagination is in contradiction with my natural acceptance, I am in a state of unhappiness!</a:t>
            </a:r>
          </a:p>
          <a:p>
            <a:pPr>
              <a:defRPr/>
            </a:pPr>
            <a:endParaRPr lang="en-IN" dirty="0"/>
          </a:p>
          <a:p>
            <a:pPr>
              <a:defRPr/>
            </a:pPr>
            <a:r>
              <a:rPr lang="en-IN" dirty="0"/>
              <a:t>So to be in harmony, all I have to do is to</a:t>
            </a:r>
          </a:p>
          <a:p>
            <a:pPr marL="228600" indent="-228600">
              <a:buFontTx/>
              <a:buAutoNum type="arabicPeriod"/>
              <a:defRPr/>
            </a:pPr>
            <a:r>
              <a:rPr lang="en-IN" dirty="0"/>
              <a:t>Be aware of my natural acceptance</a:t>
            </a:r>
          </a:p>
          <a:p>
            <a:pPr marL="228600" indent="-228600">
              <a:buFontTx/>
              <a:buAutoNum type="arabicPeriod"/>
              <a:defRPr/>
            </a:pPr>
            <a:r>
              <a:rPr lang="en-IN" dirty="0"/>
              <a:t>Be aware of my imagination</a:t>
            </a:r>
          </a:p>
          <a:p>
            <a:pPr marL="228600" indent="-228600">
              <a:buFontTx/>
              <a:buAutoNum type="arabicPeriod"/>
              <a:defRPr/>
            </a:pPr>
            <a:r>
              <a:rPr lang="en-IN" dirty="0"/>
              <a:t>Ensure the dialogue and ensure that my imagination is in line with my natural acceptance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98985B66-B2F2-427A-A7BC-A084B34065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77E405FA-8BEA-4842-AACB-C2D64FCE41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3B758F42-04B4-4B4D-9957-673B3CD3F7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EF779C95-A55E-454B-AE0D-E3DD1979DC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Imagination may be motivated by sensation, preconditioning or NA (these are 3 possible sources of motivation for imagination)</a:t>
            </a:r>
          </a:p>
          <a:p>
            <a:r>
              <a:rPr lang="en-US" altLang="en-US" dirty="0"/>
              <a:t>Give small examples of each source of motivation</a:t>
            </a:r>
          </a:p>
          <a:p>
            <a:endParaRPr lang="en-US" altLang="en-US" dirty="0"/>
          </a:p>
          <a:p>
            <a:r>
              <a:rPr lang="en-US" dirty="0"/>
              <a:t>It is important to note that we are trying to communicate</a:t>
            </a:r>
          </a:p>
          <a:p>
            <a:pPr marL="228600" indent="-228600">
              <a:buAutoNum type="arabicPeriod"/>
            </a:pPr>
            <a:r>
              <a:rPr lang="en-US" dirty="0"/>
              <a:t>Self is in harmony with the portion of imagination that is in line with Natural Acceptance (NA). We have to increase that % to 100%...</a:t>
            </a:r>
          </a:p>
          <a:p>
            <a:pPr marL="228600" indent="-228600">
              <a:buAutoNum type="arabicPeriod"/>
            </a:pPr>
            <a:r>
              <a:rPr lang="en-US" dirty="0"/>
              <a:t>Preconditioning = Assuming without Knowing. We have to evaluate our preconditioning – if it is in line with NA, it will become part of our right understanding; if it is not in line with NA, it will drop. In this way we have to get rid of 100% of the preconditioning. </a:t>
            </a:r>
          </a:p>
          <a:p>
            <a:pPr marL="228600" indent="-228600">
              <a:buAutoNum type="arabicPeriod"/>
            </a:pPr>
            <a:r>
              <a:rPr lang="en-US" dirty="0"/>
              <a:t>We don’t have to get rid of all Sensation - We only have to make right use of Sensation (e.g., for the health of the Body). If we are trying to derive happiness out of the sensation, then we have to get rid of it (by moving to the right source of happiness)</a:t>
            </a:r>
            <a:endParaRPr lang="en-IN" dirty="0"/>
          </a:p>
          <a:p>
            <a:endParaRPr lang="en-I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4A6B8A3D-2215-4736-90A7-D7B9EFE0AD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6420AB40-0A47-4CD5-AD1E-8040557B0F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a:p>
        </p:txBody>
      </p:sp>
    </p:spTree>
    <p:extLst>
      <p:ext uri="{BB962C8B-B14F-4D97-AF65-F5344CB8AC3E}">
        <p14:creationId xmlns:p14="http://schemas.microsoft.com/office/powerpoint/2010/main" val="2992222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16A66969-AE16-447E-9AA1-DF2AE2C02A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ED780E8A-C320-491D-95D7-5F87A19843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9E08A2D1-B5BD-42E1-A8E5-C905805583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C89FDEBD-C87A-44D1-8ED9-213ED5385B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741835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3428B2D-35AC-4861-87A7-039402AB33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EA86BC60-42EC-45B9-806C-6619306A02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530903B8-6CFF-4FE5-A008-2F1E93E35A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5D632D89-B9AC-46AF-B665-5577CED8AA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2863028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BF4BEAF-7D19-4F14-9446-91DB97D619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A219DFF2-44F6-4BF6-97D0-F12625D2B6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4203D0BF-FF38-455A-8EC1-C43922ACEB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DC36537-A04F-4A71-B244-DA913F997D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19998F93-65E0-4D37-BF08-71C1388E28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56F37044-B49E-4347-9499-E3E66E08C0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477583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478314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E21FF29F-D7EC-43A7-9A47-E1B55C7610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C0410EED-37F8-47EF-A7C7-703908A3E0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99BF4383-8EEA-41C3-B47E-5AD252D42D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165DD05B-9C4E-40A3-91B9-4E54BF4BA8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Tree>
    <p:extLst>
      <p:ext uri="{BB962C8B-B14F-4D97-AF65-F5344CB8AC3E}">
        <p14:creationId xmlns:p14="http://schemas.microsoft.com/office/powerpoint/2010/main" val="261658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
        <p:nvSpPr>
          <p:cNvPr id="12" name="Rectangle 1">
            <a:extLst>
              <a:ext uri="{FF2B5EF4-FFF2-40B4-BE49-F238E27FC236}">
                <a16:creationId xmlns:a16="http://schemas.microsoft.com/office/drawing/2014/main" id="{2CC8FB13-768A-4313-9261-CE10935D41D1}"/>
              </a:ext>
            </a:extLst>
          </p:cNvPr>
          <p:cNvSpPr>
            <a:spLocks noChangeArrowheads="1"/>
          </p:cNvSpPr>
          <p:nvPr userDrawn="1"/>
        </p:nvSpPr>
        <p:spPr bwMode="auto">
          <a:xfrm>
            <a:off x="1549400" y="5181600"/>
            <a:ext cx="9067800" cy="66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07000"/>
              </a:lnSpc>
            </a:pPr>
            <a:r>
              <a:rPr lang="en-IN" altLang="en-US" dirty="0">
                <a:solidFill>
                  <a:srgbClr val="FFFF00"/>
                </a:solidFill>
                <a:ea typeface="Calibri" panose="020F0502020204030204" pitchFamily="34" charset="0"/>
                <a:cs typeface="Mangal" panose="00000400000000000000" pitchFamily="2"/>
              </a:rPr>
              <a:t>Prepared by NC-UHV, AICTE in collaboration with UHV Foundation</a:t>
            </a:r>
          </a:p>
          <a:p>
            <a:pPr algn="ctr"/>
            <a:r>
              <a:rPr lang="en-IN" altLang="en-US" dirty="0">
                <a:solidFill>
                  <a:srgbClr val="FFFF00"/>
                </a:solidFill>
                <a:ea typeface="Calibri" panose="020F0502020204030204" pitchFamily="34" charset="0"/>
                <a:cs typeface="Chaparral Pro"/>
              </a:rPr>
              <a:t>All Rights Reserved</a:t>
            </a:r>
            <a:endParaRPr lang="en-US" altLang="en-US" dirty="0">
              <a:solidFill>
                <a:srgbClr val="FFFF00"/>
              </a:solidFill>
            </a:endParaRPr>
          </a:p>
        </p:txBody>
      </p:sp>
    </p:spTree>
    <p:extLst>
      <p:ext uri="{BB962C8B-B14F-4D97-AF65-F5344CB8AC3E}">
        <p14:creationId xmlns:p14="http://schemas.microsoft.com/office/powerpoint/2010/main" val="27890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4655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76128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NEW STY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AB95659-C904-4F56-B12F-2A6D837BDC5E}"/>
              </a:ext>
            </a:extLst>
          </p:cNvPr>
          <p:cNvCxnSpPr/>
          <p:nvPr/>
        </p:nvCxnSpPr>
        <p:spPr>
          <a:xfrm flipV="1">
            <a:off x="6096000" y="488950"/>
            <a:ext cx="0" cy="6096000"/>
          </a:xfrm>
          <a:prstGeom prst="line">
            <a:avLst/>
          </a:prstGeom>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0" y="76201"/>
            <a:ext cx="6007100" cy="380999"/>
          </a:xfrm>
          <a:prstGeom prst="rect">
            <a:avLst/>
          </a:prstGeom>
        </p:spPr>
        <p:txBody>
          <a:bodyPr/>
          <a:lstStyle/>
          <a:p>
            <a:r>
              <a:rPr lang="en-US"/>
              <a:t>Click to edit Master title style</a:t>
            </a:r>
            <a:endParaRPr lang="en-US" dirty="0"/>
          </a:p>
        </p:txBody>
      </p:sp>
      <p:sp>
        <p:nvSpPr>
          <p:cNvPr id="9" name="Content Placeholder 8"/>
          <p:cNvSpPr>
            <a:spLocks noGrp="1"/>
          </p:cNvSpPr>
          <p:nvPr>
            <p:ph sz="quarter" idx="10"/>
          </p:nvPr>
        </p:nvSpPr>
        <p:spPr>
          <a:xfrm>
            <a:off x="6210300" y="76200"/>
            <a:ext cx="5981700" cy="381000"/>
          </a:xfrm>
          <a:prstGeom prst="rect">
            <a:avLst/>
          </a:prstGeom>
        </p:spPr>
        <p:txBody>
          <a:bodyPr/>
          <a:lstStyle>
            <a:lvl1pPr marL="0" indent="0">
              <a:buNone/>
              <a:defRPr lang="en-IN" sz="2200" b="1" kern="1200" dirty="0">
                <a:solidFill>
                  <a:schemeClr val="bg1"/>
                </a:solidFill>
                <a:latin typeface="Arial" pitchFamily="34"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4306537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6320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453C024D-529B-493B-AC34-C3CC01D974E5}"/>
              </a:ext>
            </a:extLst>
          </p:cNvPr>
          <p:cNvSpPr>
            <a:spLocks noChangeAspect="1"/>
          </p:cNvSpPr>
          <p:nvPr userDrawn="1"/>
        </p:nvSpPr>
        <p:spPr>
          <a:xfrm>
            <a:off x="-17586" y="-4695099"/>
            <a:ext cx="12209585" cy="11622094"/>
          </a:xfrm>
          <a:custGeom>
            <a:avLst/>
            <a:gdLst/>
            <a:ahLst/>
            <a:cxnLst/>
            <a:rect l="l" t="t" r="r" b="b"/>
            <a:pathLst>
              <a:path w="6070600" h="5778500">
                <a:moveTo>
                  <a:pt x="0" y="0"/>
                </a:moveTo>
                <a:lnTo>
                  <a:pt x="6070600" y="0"/>
                </a:lnTo>
                <a:lnTo>
                  <a:pt x="6070600" y="5778500"/>
                </a:lnTo>
                <a:lnTo>
                  <a:pt x="0" y="5778500"/>
                </a:lnTo>
                <a:close/>
              </a:path>
            </a:pathLst>
          </a:custGeom>
          <a:blipFill>
            <a:blip r:embed="rId2"/>
            <a:stretch>
              <a:fillRect l="-34611" r="-34611"/>
            </a:stretch>
          </a:blipFill>
        </p:spPr>
        <p:txBody>
          <a:bodyPr/>
          <a:lstStyle/>
          <a:p>
            <a:endParaRPr lang="en-IN" dirty="0"/>
          </a:p>
        </p:txBody>
      </p:sp>
    </p:spTree>
    <p:extLst>
      <p:ext uri="{BB962C8B-B14F-4D97-AF65-F5344CB8AC3E}">
        <p14:creationId xmlns:p14="http://schemas.microsoft.com/office/powerpoint/2010/main" val="336250038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9FA4C-BF20-4F57-B84A-95E417D8A364}"/>
              </a:ext>
            </a:extLst>
          </p:cNvPr>
          <p:cNvSpPr txBox="1">
            <a:spLocks noChangeArrowheads="1"/>
          </p:cNvSpPr>
          <p:nvPr userDrawn="1"/>
        </p:nvSpPr>
        <p:spPr bwMode="auto">
          <a:xfrm>
            <a:off x="2743200" y="2667000"/>
            <a:ext cx="6934200" cy="11080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IN" altLang="en-US" sz="2200" b="1" dirty="0">
                <a:solidFill>
                  <a:schemeClr val="bg1"/>
                </a:solidFill>
              </a:rPr>
              <a:t>END of UHV 2024 LAYOUTs</a:t>
            </a:r>
            <a:br>
              <a:rPr lang="en-IN" altLang="en-US" sz="2200" b="1" dirty="0">
                <a:solidFill>
                  <a:schemeClr val="bg1"/>
                </a:solidFill>
              </a:rPr>
            </a:br>
            <a:br>
              <a:rPr lang="en-IN" altLang="en-US" sz="2200" b="1" dirty="0">
                <a:solidFill>
                  <a:schemeClr val="bg1"/>
                </a:solidFill>
              </a:rPr>
            </a:br>
            <a:r>
              <a:rPr lang="en-IN" altLang="en-US" sz="2200" b="1" dirty="0">
                <a:solidFill>
                  <a:schemeClr val="bg1"/>
                </a:solidFill>
              </a:rPr>
              <a:t>Please delete all layouts BEYOND this layout</a:t>
            </a:r>
          </a:p>
        </p:txBody>
      </p:sp>
      <p:pic>
        <p:nvPicPr>
          <p:cNvPr id="4" name="Picture 3">
            <a:extLst>
              <a:ext uri="{FF2B5EF4-FFF2-40B4-BE49-F238E27FC236}">
                <a16:creationId xmlns:a16="http://schemas.microsoft.com/office/drawing/2014/main" id="{EA748910-1D56-467C-A01C-BB39F97284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5416427"/>
            <a:ext cx="1166801" cy="1298536"/>
          </a:xfrm>
          <a:prstGeom prst="rect">
            <a:avLst/>
          </a:prstGeom>
        </p:spPr>
      </p:pic>
      <p:pic>
        <p:nvPicPr>
          <p:cNvPr id="6" name="Picture 5">
            <a:extLst>
              <a:ext uri="{FF2B5EF4-FFF2-40B4-BE49-F238E27FC236}">
                <a16:creationId xmlns:a16="http://schemas.microsoft.com/office/drawing/2014/main" id="{330DCD15-CEC0-4672-8294-FD3F7462AC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8115" y="5416427"/>
            <a:ext cx="1295400" cy="1295400"/>
          </a:xfrm>
          <a:prstGeom prst="rect">
            <a:avLst/>
          </a:prstGeom>
        </p:spPr>
      </p:pic>
      <p:pic>
        <p:nvPicPr>
          <p:cNvPr id="8" name="Picture 7">
            <a:extLst>
              <a:ext uri="{FF2B5EF4-FFF2-40B4-BE49-F238E27FC236}">
                <a16:creationId xmlns:a16="http://schemas.microsoft.com/office/drawing/2014/main" id="{C15F0471-929A-4BB4-A19E-772543E12E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52801" y="5416428"/>
            <a:ext cx="1295400" cy="1295400"/>
          </a:xfrm>
          <a:prstGeom prst="rect">
            <a:avLst/>
          </a:prstGeom>
        </p:spPr>
      </p:pic>
      <p:pic>
        <p:nvPicPr>
          <p:cNvPr id="10" name="Picture 9">
            <a:extLst>
              <a:ext uri="{FF2B5EF4-FFF2-40B4-BE49-F238E27FC236}">
                <a16:creationId xmlns:a16="http://schemas.microsoft.com/office/drawing/2014/main" id="{A7C64C13-CF46-49B8-A4F7-1FA37403E48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4800" y="143036"/>
            <a:ext cx="1353315" cy="1371603"/>
          </a:xfrm>
          <a:prstGeom prst="rect">
            <a:avLst/>
          </a:prstGeom>
        </p:spPr>
      </p:pic>
      <p:pic>
        <p:nvPicPr>
          <p:cNvPr id="12" name="Picture 11">
            <a:extLst>
              <a:ext uri="{FF2B5EF4-FFF2-40B4-BE49-F238E27FC236}">
                <a16:creationId xmlns:a16="http://schemas.microsoft.com/office/drawing/2014/main" id="{ACA68518-6F17-4A48-A326-A13DEDDEAB3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96051" y="143036"/>
            <a:ext cx="1353315" cy="1371603"/>
          </a:xfrm>
          <a:prstGeom prst="rect">
            <a:avLst/>
          </a:prstGeom>
        </p:spPr>
      </p:pic>
    </p:spTree>
    <p:extLst>
      <p:ext uri="{BB962C8B-B14F-4D97-AF65-F5344CB8AC3E}">
        <p14:creationId xmlns:p14="http://schemas.microsoft.com/office/powerpoint/2010/main" val="298796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0D2B7E86-506D-4E68-9D73-97E1C5B59A0D}"/>
              </a:ext>
            </a:extLst>
          </p:cNvPr>
          <p:cNvSpPr>
            <a:spLocks noChangeArrowheads="1"/>
          </p:cNvSpPr>
          <p:nvPr userDrawn="1"/>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D0C4E4A3-AE14-4974-A2A7-0DF69EAAE6A6}"/>
              </a:ext>
            </a:extLst>
          </p:cNvPr>
          <p:cNvSpPr>
            <a:spLocks noChangeArrowheads="1"/>
          </p:cNvSpPr>
          <p:nvPr/>
        </p:nvSpPr>
        <p:spPr bwMode="auto">
          <a:xfrm flipV="1">
            <a:off x="0" y="6572250"/>
            <a:ext cx="12192000" cy="304800"/>
          </a:xfrm>
          <a:prstGeom prst="rect">
            <a:avLst/>
          </a:prstGeom>
          <a:solidFill>
            <a:schemeClr val="bg1">
              <a:lumMod val="95000"/>
            </a:schemeClr>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chemeClr val="tx2"/>
              </a:solidFill>
            </a:endParaRPr>
          </a:p>
        </p:txBody>
      </p:sp>
      <p:sp>
        <p:nvSpPr>
          <p:cNvPr id="1028" name="Slide Number Placeholder 5">
            <a:extLst>
              <a:ext uri="{FF2B5EF4-FFF2-40B4-BE49-F238E27FC236}">
                <a16:creationId xmlns:a16="http://schemas.microsoft.com/office/drawing/2014/main" id="{33BFC403-55F2-4C1B-9D0D-0F5C432BE476}"/>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181E06B-FA7B-492C-A902-5F4499CBD692}" type="slidenum">
              <a:rPr lang="en-US" altLang="en-US" sz="1000" smtClean="0"/>
              <a:pPr algn="r" eaLnBrk="1" hangingPunct="1">
                <a:defRPr/>
              </a:pPr>
              <a:t>‹#›</a:t>
            </a:fld>
            <a:endParaRPr lang="en-US" altLang="en-US" sz="1000" dirty="0"/>
          </a:p>
        </p:txBody>
      </p:sp>
      <p:grpSp>
        <p:nvGrpSpPr>
          <p:cNvPr id="1029" name="Group 6">
            <a:extLst>
              <a:ext uri="{FF2B5EF4-FFF2-40B4-BE49-F238E27FC236}">
                <a16:creationId xmlns:a16="http://schemas.microsoft.com/office/drawing/2014/main" id="{D83714BB-FBE7-4BC4-87FE-25D3BEBBF7B4}"/>
              </a:ext>
            </a:extLst>
          </p:cNvPr>
          <p:cNvGrpSpPr>
            <a:grpSpLocks/>
          </p:cNvGrpSpPr>
          <p:nvPr userDrawn="1"/>
        </p:nvGrpSpPr>
        <p:grpSpPr bwMode="auto">
          <a:xfrm>
            <a:off x="109538" y="6564312"/>
            <a:ext cx="2786062" cy="369887"/>
            <a:chOff x="109537" y="6564867"/>
            <a:chExt cx="2786064" cy="369332"/>
          </a:xfrm>
        </p:grpSpPr>
        <p:sp>
          <p:nvSpPr>
            <p:cNvPr id="8" name="Rectangle 27">
              <a:extLst>
                <a:ext uri="{FF2B5EF4-FFF2-40B4-BE49-F238E27FC236}">
                  <a16:creationId xmlns:a16="http://schemas.microsoft.com/office/drawing/2014/main" id="{1874AE38-7905-4E8A-A501-2955970977FD}"/>
                </a:ext>
              </a:extLst>
            </p:cNvPr>
            <p:cNvSpPr>
              <a:spLocks noChangeArrowheads="1"/>
            </p:cNvSpPr>
            <p:nvPr/>
          </p:nvSpPr>
          <p:spPr bwMode="auto">
            <a:xfrm flipV="1">
              <a:off x="914400" y="6564867"/>
              <a:ext cx="1981201"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100" dirty="0"/>
                <a:t>UHV Foundation (uhv.org.in)</a:t>
              </a:r>
            </a:p>
          </p:txBody>
        </p:sp>
        <p:pic>
          <p:nvPicPr>
            <p:cNvPr id="1031" name="Picture 9">
              <a:extLst>
                <a:ext uri="{FF2B5EF4-FFF2-40B4-BE49-F238E27FC236}">
                  <a16:creationId xmlns:a16="http://schemas.microsoft.com/office/drawing/2014/main" id="{48073802-837E-4F8E-9757-18554706D0F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ADE328A2-42AD-436E-BBA8-B1E0A7ADA30A}"/>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832" r:id="rId1"/>
    <p:sldLayoutId id="2147490837" r:id="rId2"/>
    <p:sldLayoutId id="2147490830" r:id="rId3"/>
    <p:sldLayoutId id="2147490829" r:id="rId4"/>
    <p:sldLayoutId id="2147490834" r:id="rId5"/>
    <p:sldLayoutId id="2147490833" r:id="rId6"/>
    <p:sldLayoutId id="2147490836" r:id="rId7"/>
    <p:sldLayoutId id="2147490835" r:id="rId8"/>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Experiental%20Validation.ppt" TargetMode="External"/><Relationship Id="rId2" Type="http://schemas.openxmlformats.org/officeDocument/2006/relationships/hyperlink" Target="Natural%20Acceptance.ppt" TargetMode="Externa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EDCCECA-1F2B-4CE2-AB23-2EABE36FB364}"/>
              </a:ext>
            </a:extLst>
          </p:cNvPr>
          <p:cNvSpPr>
            <a:spLocks noGrp="1"/>
          </p:cNvSpPr>
          <p:nvPr>
            <p:ph type="subTitle" idx="1"/>
          </p:nvPr>
        </p:nvSpPr>
        <p:spPr>
          <a:xfrm>
            <a:off x="609600" y="3900488"/>
            <a:ext cx="11049000" cy="369332"/>
          </a:xfrm>
        </p:spPr>
        <p:txBody>
          <a:bodyPr/>
          <a:lstStyle/>
          <a:p>
            <a:pPr algn="ctr"/>
            <a:r>
              <a:rPr lang="en-US" dirty="0"/>
              <a:t>…</a:t>
            </a:r>
          </a:p>
        </p:txBody>
      </p:sp>
      <p:sp>
        <p:nvSpPr>
          <p:cNvPr id="8194" name="Title 10">
            <a:extLst>
              <a:ext uri="{FF2B5EF4-FFF2-40B4-BE49-F238E27FC236}">
                <a16:creationId xmlns:a16="http://schemas.microsoft.com/office/drawing/2014/main" id="{40CC2D4F-83DE-4939-8AD4-5A1A86F91409}"/>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dirty="0">
                <a:latin typeface="Arial" panose="020B0604020202020204" pitchFamily="34" charset="0"/>
                <a:cs typeface="Arial" panose="020B0604020202020204" pitchFamily="34" charset="0"/>
              </a:rPr>
              <a:t>   UHV-I</a:t>
            </a: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Day 5</a:t>
            </a:r>
            <a:br>
              <a:rPr lang="en-GB" altLang="en-US" sz="3600"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Recap of Day 1-5</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96735-681F-4C0E-A65F-1CD0693A047D}"/>
              </a:ext>
            </a:extLst>
          </p:cNvPr>
          <p:cNvSpPr>
            <a:spLocks noGrp="1"/>
          </p:cNvSpPr>
          <p:nvPr>
            <p:ph type="title"/>
          </p:nvPr>
        </p:nvSpPr>
        <p:spPr/>
        <p:txBody>
          <a:bodyPr/>
          <a:lstStyle/>
          <a:p>
            <a:r>
              <a:rPr lang="en-US" dirty="0"/>
              <a:t>Excitement-Depression to Happiness					 Desired State</a:t>
            </a:r>
            <a:endParaRPr lang="en-IN" dirty="0"/>
          </a:p>
        </p:txBody>
      </p:sp>
      <p:sp>
        <p:nvSpPr>
          <p:cNvPr id="4" name="Arrow: Right 3">
            <a:extLst>
              <a:ext uri="{FF2B5EF4-FFF2-40B4-BE49-F238E27FC236}">
                <a16:creationId xmlns:a16="http://schemas.microsoft.com/office/drawing/2014/main" id="{B68604BA-14A4-4509-95E0-6FDE86641203}"/>
              </a:ext>
            </a:extLst>
          </p:cNvPr>
          <p:cNvSpPr/>
          <p:nvPr/>
        </p:nvSpPr>
        <p:spPr>
          <a:xfrm rot="19829408">
            <a:off x="6738313" y="2915243"/>
            <a:ext cx="1562095" cy="322229"/>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639527CC-88DB-469D-B4D0-35EDB3B34B00}"/>
              </a:ext>
            </a:extLst>
          </p:cNvPr>
          <p:cNvSpPr txBox="1"/>
          <p:nvPr/>
        </p:nvSpPr>
        <p:spPr>
          <a:xfrm>
            <a:off x="8610600" y="2738735"/>
            <a:ext cx="3352800" cy="923330"/>
          </a:xfrm>
          <a:prstGeom prst="rect">
            <a:avLst/>
          </a:prstGeom>
          <a:noFill/>
        </p:spPr>
        <p:txBody>
          <a:bodyPr wrap="square">
            <a:spAutoFit/>
          </a:bodyPr>
          <a:lstStyle/>
          <a:p>
            <a:pPr marL="0" indent="0" algn="ctr">
              <a:buNone/>
            </a:pPr>
            <a:r>
              <a:rPr lang="en-US" sz="1800" dirty="0">
                <a:latin typeface="Arial" charset="0"/>
              </a:rPr>
              <a:t>Continuous, definite</a:t>
            </a:r>
          </a:p>
          <a:p>
            <a:pPr marL="0" indent="0" algn="ctr">
              <a:buNone/>
            </a:pPr>
            <a:r>
              <a:rPr lang="en-US" dirty="0">
                <a:latin typeface="Arial" charset="0"/>
              </a:rPr>
              <a:t>No fluctuations</a:t>
            </a:r>
            <a:endParaRPr lang="en-US" sz="1800" dirty="0">
              <a:latin typeface="Arial" charset="0"/>
            </a:endParaRPr>
          </a:p>
          <a:p>
            <a:pPr marL="0" indent="0" algn="ctr">
              <a:buNone/>
            </a:pPr>
            <a:r>
              <a:rPr lang="en-US" sz="1800" dirty="0">
                <a:latin typeface="Arial" charset="0"/>
              </a:rPr>
              <a:t>No dependence on outside</a:t>
            </a:r>
          </a:p>
        </p:txBody>
      </p:sp>
      <p:grpSp>
        <p:nvGrpSpPr>
          <p:cNvPr id="6" name="Group 5">
            <a:extLst>
              <a:ext uri="{FF2B5EF4-FFF2-40B4-BE49-F238E27FC236}">
                <a16:creationId xmlns:a16="http://schemas.microsoft.com/office/drawing/2014/main" id="{560F1916-5A71-4F69-8751-E7C013283F82}"/>
              </a:ext>
            </a:extLst>
          </p:cNvPr>
          <p:cNvGrpSpPr/>
          <p:nvPr/>
        </p:nvGrpSpPr>
        <p:grpSpPr>
          <a:xfrm>
            <a:off x="8610600" y="710270"/>
            <a:ext cx="3376914" cy="2003385"/>
            <a:chOff x="8610600" y="587414"/>
            <a:chExt cx="3376914" cy="2003385"/>
          </a:xfrm>
        </p:grpSpPr>
        <p:sp>
          <p:nvSpPr>
            <p:cNvPr id="7" name="Rectangle: Rounded Corners 6">
              <a:extLst>
                <a:ext uri="{FF2B5EF4-FFF2-40B4-BE49-F238E27FC236}">
                  <a16:creationId xmlns:a16="http://schemas.microsoft.com/office/drawing/2014/main" id="{AAFE00C5-AE69-4C3B-844F-6A21E50AD95F}"/>
                </a:ext>
              </a:extLst>
            </p:cNvPr>
            <p:cNvSpPr/>
            <p:nvPr/>
          </p:nvSpPr>
          <p:spPr>
            <a:xfrm>
              <a:off x="8610600" y="587414"/>
              <a:ext cx="3352800" cy="2003385"/>
            </a:xfrm>
            <a:prstGeom prst="round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200" b="1" dirty="0">
                  <a:latin typeface="Arial" panose="020B0604020202020204" pitchFamily="34" charset="0"/>
                  <a:cs typeface="Arial" panose="020B0604020202020204" pitchFamily="34" charset="0"/>
                </a:rPr>
                <a:t>Happiness</a:t>
              </a:r>
            </a:p>
            <a:p>
              <a:pPr marL="0" indent="0" algn="ctr">
                <a:buNone/>
              </a:pPr>
              <a:r>
                <a:rPr lang="en-US" dirty="0">
                  <a:latin typeface="Arial" panose="020B0604020202020204" pitchFamily="34" charset="0"/>
                  <a:cs typeface="Arial" panose="020B0604020202020204" pitchFamily="34" charset="0"/>
                </a:rPr>
                <a:t>Harmony</a:t>
              </a:r>
            </a:p>
            <a:p>
              <a:pPr marL="0" indent="0" algn="ctr">
                <a:buNone/>
              </a:pPr>
              <a:endParaRPr lang="en-US" dirty="0">
                <a:latin typeface="Arial" panose="020B0604020202020204" pitchFamily="34" charset="0"/>
                <a:cs typeface="Arial" panose="020B0604020202020204" pitchFamily="34" charset="0"/>
              </a:endParaRPr>
            </a:p>
            <a:p>
              <a:pPr marL="0" indent="0" algn="ctr">
                <a:buNone/>
              </a:pPr>
              <a:r>
                <a:rPr lang="en-US" sz="1800" dirty="0">
                  <a:latin typeface="Arial" charset="0"/>
                </a:rPr>
                <a:t>Right understanding</a:t>
              </a:r>
            </a:p>
            <a:p>
              <a:pPr marL="0" indent="0" algn="ctr">
                <a:buNone/>
              </a:pPr>
              <a:r>
                <a:rPr lang="en-US" sz="1800" dirty="0">
                  <a:latin typeface="Arial" charset="0"/>
                </a:rPr>
                <a:t>Right feeling</a:t>
              </a:r>
            </a:p>
            <a:p>
              <a:pPr marL="0" indent="0" algn="ctr">
                <a:buNone/>
              </a:pPr>
              <a:endParaRPr lang="en-US" dirty="0">
                <a:latin typeface="Arial" charset="0"/>
              </a:endParaRPr>
            </a:p>
            <a:p>
              <a:pPr marL="0" indent="0" algn="ctr">
                <a:buNone/>
              </a:pPr>
              <a:r>
                <a:rPr lang="en-US" sz="1800" dirty="0">
                  <a:latin typeface="Arial" charset="0"/>
                </a:rPr>
                <a:t>Responsibility</a:t>
              </a:r>
            </a:p>
          </p:txBody>
        </p:sp>
        <p:sp>
          <p:nvSpPr>
            <p:cNvPr id="8" name="TextBox 7">
              <a:extLst>
                <a:ext uri="{FF2B5EF4-FFF2-40B4-BE49-F238E27FC236}">
                  <a16:creationId xmlns:a16="http://schemas.microsoft.com/office/drawing/2014/main" id="{6C69CA06-4C1C-4E89-828A-B2C1758B5E43}"/>
                </a:ext>
              </a:extLst>
            </p:cNvPr>
            <p:cNvSpPr txBox="1"/>
            <p:nvPr/>
          </p:nvSpPr>
          <p:spPr>
            <a:xfrm>
              <a:off x="11453150" y="623639"/>
              <a:ext cx="534364" cy="373711"/>
            </a:xfrm>
            <a:prstGeom prst="rect">
              <a:avLst/>
            </a:prstGeom>
            <a:noFill/>
          </p:spPr>
          <p:txBody>
            <a:bodyPr wrap="square">
              <a:spAutoFit/>
            </a:bodyPr>
            <a:lstStyle/>
            <a:p>
              <a:r>
                <a:rPr lang="en-IN" dirty="0"/>
                <a:t>😊</a:t>
              </a:r>
            </a:p>
          </p:txBody>
        </p:sp>
      </p:grpSp>
      <p:pic>
        <p:nvPicPr>
          <p:cNvPr id="11" name="Picture 10">
            <a:extLst>
              <a:ext uri="{FF2B5EF4-FFF2-40B4-BE49-F238E27FC236}">
                <a16:creationId xmlns:a16="http://schemas.microsoft.com/office/drawing/2014/main" id="{0802A1F5-8BAA-490D-BBE8-FAE61C6E622E}"/>
              </a:ext>
            </a:extLst>
          </p:cNvPr>
          <p:cNvPicPr>
            <a:picLocks noChangeAspect="1"/>
          </p:cNvPicPr>
          <p:nvPr/>
        </p:nvPicPr>
        <p:blipFill>
          <a:blip r:embed="rId2"/>
          <a:stretch>
            <a:fillRect/>
          </a:stretch>
        </p:blipFill>
        <p:spPr>
          <a:xfrm>
            <a:off x="100766" y="3200400"/>
            <a:ext cx="6456405" cy="3200400"/>
          </a:xfrm>
          <a:prstGeom prst="rect">
            <a:avLst/>
          </a:prstGeom>
        </p:spPr>
      </p:pic>
    </p:spTree>
    <p:extLst>
      <p:ext uri="{BB962C8B-B14F-4D97-AF65-F5344CB8AC3E}">
        <p14:creationId xmlns:p14="http://schemas.microsoft.com/office/powerpoint/2010/main" val="2791946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noChangeArrowheads="1"/>
          </p:cNvSpPr>
          <p:nvPr>
            <p:ph type="title"/>
          </p:nvPr>
        </p:nvSpPr>
        <p:spPr bwMode="auto">
          <a:xfrm>
            <a:off x="0" y="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Prosperity (</a:t>
            </a:r>
            <a:r>
              <a:rPr lang="en-IN" altLang="en-US">
                <a:latin typeface="Kruti Dev 010" pitchFamily="2" charset="0"/>
              </a:rPr>
              <a:t>le`f)</a:t>
            </a:r>
            <a:r>
              <a:rPr lang="en-IN" altLang="en-US"/>
              <a:t>)</a:t>
            </a:r>
          </a:p>
        </p:txBody>
      </p:sp>
      <p:sp>
        <p:nvSpPr>
          <p:cNvPr id="29699" name="Text Placeholder 2"/>
          <p:cNvSpPr>
            <a:spLocks noGrp="1" noChangeArrowheads="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lang="en-GB" altLang="en-US" dirty="0"/>
              <a:t>Prosperity –  The feeling of </a:t>
            </a:r>
            <a:r>
              <a:rPr lang="en-GB" altLang="en-US" b="1" u="sng" dirty="0"/>
              <a:t>having / producing more </a:t>
            </a:r>
            <a:r>
              <a:rPr lang="en-GB" altLang="en-US" dirty="0"/>
              <a:t>than </a:t>
            </a:r>
            <a:r>
              <a:rPr lang="en-GB" altLang="en-US" b="1" u="sng" dirty="0"/>
              <a:t>required Physical Facility</a:t>
            </a:r>
            <a:endParaRPr lang="en-GB" altLang="en-US" dirty="0"/>
          </a:p>
          <a:p>
            <a:pPr>
              <a:buFont typeface="Symbol" pitchFamily="18" charset="2"/>
              <a:buNone/>
              <a:defRPr/>
            </a:pPr>
            <a:endParaRPr altLang="en-US" sz="2800" dirty="0">
              <a:solidFill>
                <a:srgbClr val="1E00AA"/>
              </a:solidFill>
              <a:latin typeface="Kruti Dev 010" pitchFamily="2" charset="0"/>
            </a:endParaRPr>
          </a:p>
          <a:p>
            <a:pPr>
              <a:buFont typeface="Symbol" pitchFamily="18" charset="2"/>
              <a:buNone/>
              <a:defRPr/>
            </a:pPr>
            <a:r>
              <a:rPr altLang="en-US" sz="2800" dirty="0">
                <a:solidFill>
                  <a:srgbClr val="1E00AA"/>
                </a:solidFill>
                <a:latin typeface="Kruti Dev 010" pitchFamily="2" charset="0"/>
              </a:rPr>
              <a:t>le`f)    </a:t>
            </a:r>
            <a:r>
              <a:rPr altLang="en-US" sz="2000" dirty="0">
                <a:solidFill>
                  <a:srgbClr val="1E00AA"/>
                </a:solidFill>
                <a:latin typeface="Kruti Dev 010" pitchFamily="2" charset="0"/>
              </a:rPr>
              <a:t> </a:t>
            </a:r>
            <a:r>
              <a:rPr altLang="en-US" sz="2800" dirty="0">
                <a:solidFill>
                  <a:srgbClr val="1E00AA"/>
                </a:solidFill>
                <a:latin typeface="Kruti Dev 010" pitchFamily="2" charset="0"/>
              </a:rPr>
              <a:t>&amp; </a:t>
            </a:r>
            <a:r>
              <a:rPr altLang="en-US" sz="2800" b="1" u="sng" dirty="0" err="1">
                <a:solidFill>
                  <a:srgbClr val="1E00AA"/>
                </a:solidFill>
                <a:latin typeface="Kruti Dev 010" pitchFamily="2" charset="0"/>
              </a:rPr>
              <a:t>vko</a:t>
            </a:r>
            <a:r>
              <a:rPr altLang="en-US" sz="2800" b="1" u="sng" dirty="0">
                <a:solidFill>
                  <a:srgbClr val="1E00AA"/>
                </a:solidFill>
                <a:latin typeface="Kruti Dev 010" pitchFamily="2" charset="0"/>
              </a:rPr>
              <a:t>”;d </a:t>
            </a:r>
            <a:r>
              <a:rPr altLang="en-US" sz="2800" b="1" u="sng" dirty="0" err="1">
                <a:solidFill>
                  <a:srgbClr val="1E00AA"/>
                </a:solidFill>
                <a:latin typeface="Kruti Dev 010" pitchFamily="2" charset="0"/>
              </a:rPr>
              <a:t>lqfo</a:t>
            </a:r>
            <a:r>
              <a:rPr altLang="en-US" sz="2800" b="1" u="sng" dirty="0">
                <a:solidFill>
                  <a:srgbClr val="1E00AA"/>
                </a:solidFill>
                <a:latin typeface="Kruti Dev 010" pitchFamily="2" charset="0"/>
              </a:rPr>
              <a:t>/kk</a:t>
            </a:r>
            <a:r>
              <a:rPr altLang="en-US" sz="2800" dirty="0">
                <a:solidFill>
                  <a:srgbClr val="1E00AA"/>
                </a:solidFill>
                <a:latin typeface="Kruti Dev 010" pitchFamily="2" charset="0"/>
              </a:rPr>
              <a:t> ls </a:t>
            </a:r>
            <a:r>
              <a:rPr altLang="en-US" sz="2800" b="1" u="sng" dirty="0" err="1">
                <a:solidFill>
                  <a:srgbClr val="1E00AA"/>
                </a:solidFill>
                <a:latin typeface="Kruti Dev 010" pitchFamily="2" charset="0"/>
              </a:rPr>
              <a:t>vf</a:t>
            </a:r>
            <a:r>
              <a:rPr altLang="en-US" sz="2800" b="1" u="sng" dirty="0">
                <a:solidFill>
                  <a:srgbClr val="1E00AA"/>
                </a:solidFill>
                <a:latin typeface="Kruti Dev 010" pitchFamily="2" charset="0"/>
              </a:rPr>
              <a:t>/</a:t>
            </a:r>
            <a:r>
              <a:rPr altLang="en-US" sz="2800" b="1" u="sng" dirty="0" err="1">
                <a:solidFill>
                  <a:srgbClr val="1E00AA"/>
                </a:solidFill>
                <a:latin typeface="Kruti Dev 010" pitchFamily="2" charset="0"/>
              </a:rPr>
              <a:t>kd</a:t>
            </a:r>
            <a:r>
              <a:rPr altLang="en-US" sz="2800" b="1" u="sng" dirty="0">
                <a:solidFill>
                  <a:srgbClr val="1E00AA"/>
                </a:solidFill>
                <a:latin typeface="Kruti Dev 010" pitchFamily="2" charset="0"/>
              </a:rPr>
              <a:t> dh </a:t>
            </a:r>
            <a:r>
              <a:rPr altLang="en-US" sz="2800" b="1" u="sng" dirty="0" err="1">
                <a:solidFill>
                  <a:srgbClr val="1E00AA"/>
                </a:solidFill>
                <a:latin typeface="Kruti Dev 010" pitchFamily="2" charset="0"/>
              </a:rPr>
              <a:t>miyfC</a:t>
            </a:r>
            <a:r>
              <a:rPr altLang="en-US" sz="2800" b="1" u="sng" dirty="0">
                <a:solidFill>
                  <a:srgbClr val="1E00AA"/>
                </a:solidFill>
                <a:latin typeface="Kruti Dev 010" pitchFamily="2" charset="0"/>
              </a:rPr>
              <a:t>/k@ </a:t>
            </a:r>
            <a:r>
              <a:rPr altLang="en-US" sz="2800" b="1" u="sng" dirty="0" err="1">
                <a:solidFill>
                  <a:srgbClr val="1E00AA"/>
                </a:solidFill>
                <a:latin typeface="Kruti Dev 010" pitchFamily="2" charset="0"/>
              </a:rPr>
              <a:t>mRiknu</a:t>
            </a:r>
            <a:r>
              <a:rPr altLang="en-US" sz="2800" dirty="0">
                <a:solidFill>
                  <a:srgbClr val="1E00AA"/>
                </a:solidFill>
                <a:latin typeface="Kruti Dev 010" pitchFamily="2" charset="0"/>
              </a:rPr>
              <a:t> dk Hkko</a:t>
            </a:r>
          </a:p>
          <a:p>
            <a:pPr>
              <a:buFont typeface="Symbol" pitchFamily="18" charset="2"/>
              <a:buNone/>
              <a:defRPr/>
            </a:pPr>
            <a:endParaRPr altLang="en-US" sz="2000" dirty="0"/>
          </a:p>
          <a:p>
            <a:pPr>
              <a:buFont typeface="Symbol" pitchFamily="18" charset="2"/>
              <a:buNone/>
              <a:defRPr/>
            </a:pPr>
            <a:endParaRPr altLang="en-US" sz="2000" dirty="0"/>
          </a:p>
          <a:p>
            <a:pPr>
              <a:buFont typeface="Symbol" pitchFamily="18" charset="2"/>
              <a:buNone/>
              <a:defRPr/>
            </a:pPr>
            <a:r>
              <a:rPr lang="en-GB" altLang="en-US" sz="2000" dirty="0">
                <a:solidFill>
                  <a:srgbClr val="FF0000"/>
                </a:solidFill>
              </a:rPr>
              <a:t>Prosperity and Possession of Wealth are two different things</a:t>
            </a:r>
          </a:p>
          <a:p>
            <a:pPr>
              <a:buFont typeface="Symbol" pitchFamily="18" charset="2"/>
              <a:buNone/>
              <a:defRPr/>
            </a:pPr>
            <a:r>
              <a:rPr lang="en-GB" altLang="en-US" sz="2000" dirty="0"/>
              <a:t>Do you want to be a billionaire or a prosperous person? Ask yourself</a:t>
            </a:r>
          </a:p>
          <a:p>
            <a:pPr>
              <a:buFont typeface="Symbol" pitchFamily="18" charset="2"/>
              <a:buNone/>
              <a:defRPr/>
            </a:pPr>
            <a:r>
              <a:rPr lang="en-GB" altLang="en-US" sz="2000" dirty="0"/>
              <a:t>Are you sure that by becoming a billionaire, you are going to be happy in continuity??</a:t>
            </a:r>
            <a:endParaRPr altLang="en-US" sz="2000" dirty="0"/>
          </a:p>
          <a:p>
            <a:pPr>
              <a:buFont typeface="Symbol" pitchFamily="18" charset="2"/>
              <a:buNone/>
              <a:defRPr/>
            </a:pPr>
            <a:endParaRPr altLang="en-US" sz="2000" dirty="0"/>
          </a:p>
          <a:p>
            <a:pPr>
              <a:buFont typeface="Symbol" pitchFamily="18" charset="2"/>
              <a:buNone/>
              <a:defRPr/>
            </a:pPr>
            <a:r>
              <a:rPr lang="en-GB" altLang="en-US" dirty="0"/>
              <a:t>A prosperous person thinks of right utilisation, nurturing the other</a:t>
            </a:r>
          </a:p>
          <a:p>
            <a:pPr>
              <a:buFont typeface="Symbol" pitchFamily="18" charset="2"/>
              <a:buNone/>
              <a:defRPr/>
            </a:pPr>
            <a:r>
              <a:rPr lang="fr-FR" altLang="en-US" dirty="0">
                <a:solidFill>
                  <a:srgbClr val="FF0000"/>
                </a:solidFill>
              </a:rPr>
              <a:t>“  </a:t>
            </a:r>
            <a:r>
              <a:rPr lang="fr-FR" altLang="en-US" dirty="0" err="1">
                <a:solidFill>
                  <a:srgbClr val="FF0000"/>
                </a:solidFill>
              </a:rPr>
              <a:t>deprived</a:t>
            </a:r>
            <a:r>
              <a:rPr lang="fr-FR" altLang="en-US" dirty="0">
                <a:solidFill>
                  <a:srgbClr val="FF0000"/>
                </a:solidFill>
              </a:rPr>
              <a:t>           “        “        “  accumulation,  </a:t>
            </a:r>
            <a:r>
              <a:rPr lang="fr-FR" altLang="en-US" dirty="0" err="1">
                <a:solidFill>
                  <a:srgbClr val="FF0000"/>
                </a:solidFill>
              </a:rPr>
              <a:t>exploiting</a:t>
            </a:r>
            <a:r>
              <a:rPr lang="fr-FR" altLang="en-US" dirty="0">
                <a:solidFill>
                  <a:srgbClr val="FF0000"/>
                </a:solidFill>
              </a:rPr>
              <a:t>  “     “</a:t>
            </a:r>
          </a:p>
          <a:p>
            <a:pPr>
              <a:buFont typeface="Symbol" pitchFamily="18" charset="2"/>
              <a:buNone/>
              <a:defRPr/>
            </a:pPr>
            <a:endParaRPr altLang="en-US" sz="2800" b="1" dirty="0">
              <a:solidFill>
                <a:srgbClr val="1E00AA"/>
              </a:solidFill>
              <a:latin typeface="Kruti Dev 010" pitchFamily="2" charset="0"/>
            </a:endParaRPr>
          </a:p>
          <a:p>
            <a:pPr>
              <a:buFont typeface="Symbol" pitchFamily="18" charset="2"/>
              <a:buNone/>
              <a:defRPr/>
            </a:pPr>
            <a:r>
              <a:rPr altLang="en-US" sz="2800" b="1" dirty="0">
                <a:solidFill>
                  <a:srgbClr val="1E00AA"/>
                </a:solidFill>
                <a:latin typeface="Kruti Dev 010" pitchFamily="2" charset="0"/>
              </a:rPr>
              <a:t>le`) </a:t>
            </a:r>
            <a:r>
              <a:rPr altLang="en-US" sz="2800" b="1" dirty="0" err="1">
                <a:solidFill>
                  <a:srgbClr val="1E00AA"/>
                </a:solidFill>
                <a:latin typeface="Kruti Dev 010" pitchFamily="2" charset="0"/>
              </a:rPr>
              <a:t>O;fDr</a:t>
            </a:r>
            <a:r>
              <a:rPr altLang="en-US" sz="2800" dirty="0">
                <a:solidFill>
                  <a:srgbClr val="1E00AA"/>
                </a:solidFill>
                <a:latin typeface="Kruti Dev 010" pitchFamily="2" charset="0"/>
              </a:rPr>
              <a:t>  </a:t>
            </a:r>
            <a:r>
              <a:rPr altLang="en-US" sz="2800" dirty="0" err="1">
                <a:solidFill>
                  <a:srgbClr val="1E00AA"/>
                </a:solidFill>
                <a:latin typeface="Kruti Dev 010" pitchFamily="2" charset="0"/>
              </a:rPr>
              <a:t>lnqi;ksx</a:t>
            </a:r>
            <a:r>
              <a:rPr altLang="en-US" sz="2800" dirty="0">
                <a:solidFill>
                  <a:srgbClr val="1E00AA"/>
                </a:solidFill>
                <a:latin typeface="Kruti Dev 010" pitchFamily="2" charset="0"/>
              </a:rPr>
              <a:t> dk] </a:t>
            </a:r>
            <a:r>
              <a:rPr altLang="en-US" sz="2800" dirty="0" err="1">
                <a:solidFill>
                  <a:srgbClr val="1E00AA"/>
                </a:solidFill>
                <a:latin typeface="Kruti Dev 010" pitchFamily="2" charset="0"/>
              </a:rPr>
              <a:t>nwljs</a:t>
            </a:r>
            <a:r>
              <a:rPr altLang="en-US" sz="2800" dirty="0">
                <a:solidFill>
                  <a:srgbClr val="1E00AA"/>
                </a:solidFill>
                <a:latin typeface="Kruti Dev 010" pitchFamily="2" charset="0"/>
              </a:rPr>
              <a:t> dk </a:t>
            </a:r>
            <a:r>
              <a:rPr altLang="en-US" sz="2800" dirty="0" err="1">
                <a:solidFill>
                  <a:srgbClr val="1E00AA"/>
                </a:solidFill>
                <a:latin typeface="Kruti Dev 010" pitchFamily="2" charset="0"/>
              </a:rPr>
              <a:t>iks"k.k</a:t>
            </a:r>
            <a:r>
              <a:rPr altLang="en-US" sz="2800" dirty="0">
                <a:solidFill>
                  <a:srgbClr val="1E00AA"/>
                </a:solidFill>
                <a:latin typeface="Kruti Dev 010" pitchFamily="2" charset="0"/>
              </a:rPr>
              <a:t> </a:t>
            </a:r>
            <a:r>
              <a:rPr altLang="en-US" sz="2800" dirty="0" err="1">
                <a:solidFill>
                  <a:srgbClr val="1E00AA"/>
                </a:solidFill>
                <a:latin typeface="Kruti Dev 010" pitchFamily="2" charset="0"/>
              </a:rPr>
              <a:t>djus</a:t>
            </a:r>
            <a:r>
              <a:rPr altLang="en-US" sz="2800" dirty="0">
                <a:solidFill>
                  <a:srgbClr val="1E00AA"/>
                </a:solidFill>
                <a:latin typeface="Kruti Dev 010" pitchFamily="2" charset="0"/>
              </a:rPr>
              <a:t> dk </a:t>
            </a:r>
            <a:r>
              <a:rPr altLang="en-US" sz="2800" dirty="0" err="1">
                <a:solidFill>
                  <a:srgbClr val="1E00AA"/>
                </a:solidFill>
                <a:latin typeface="Kruti Dev 010" pitchFamily="2" charset="0"/>
              </a:rPr>
              <a:t>lksprk</a:t>
            </a:r>
            <a:r>
              <a:rPr altLang="en-US" sz="2800" dirty="0">
                <a:solidFill>
                  <a:srgbClr val="1E00AA"/>
                </a:solidFill>
                <a:latin typeface="Kruti Dev 010" pitchFamily="2" charset="0"/>
              </a:rPr>
              <a:t> </a:t>
            </a:r>
            <a:r>
              <a:rPr altLang="en-US" sz="2800" dirty="0" err="1">
                <a:solidFill>
                  <a:srgbClr val="1E00AA"/>
                </a:solidFill>
                <a:latin typeface="Kruti Dev 010" pitchFamily="2" charset="0"/>
              </a:rPr>
              <a:t>gS</a:t>
            </a:r>
            <a:endParaRPr altLang="en-US" sz="2800" dirty="0">
              <a:solidFill>
                <a:srgbClr val="1E00AA"/>
              </a:solidFill>
              <a:latin typeface="Kruti Dev 010" pitchFamily="2" charset="0"/>
            </a:endParaRPr>
          </a:p>
          <a:p>
            <a:pPr>
              <a:buFont typeface="Symbol" pitchFamily="18" charset="2"/>
              <a:buNone/>
              <a:defRPr/>
            </a:pPr>
            <a:r>
              <a:rPr altLang="en-US" sz="2800" b="1" dirty="0" err="1">
                <a:solidFill>
                  <a:srgbClr val="FF0000"/>
                </a:solidFill>
                <a:latin typeface="Kruti Dev 010" pitchFamily="2" charset="0"/>
              </a:rPr>
              <a:t>nfjnz</a:t>
            </a:r>
            <a:r>
              <a:rPr altLang="en-US" sz="2800" b="1" dirty="0">
                <a:solidFill>
                  <a:srgbClr val="FF0000"/>
                </a:solidFill>
                <a:latin typeface="Kruti Dev 010" pitchFamily="2" charset="0"/>
              </a:rPr>
              <a:t>	</a:t>
            </a:r>
            <a:r>
              <a:rPr altLang="en-US" sz="2800" dirty="0">
                <a:solidFill>
                  <a:srgbClr val="FF0000"/>
                </a:solidFill>
              </a:rPr>
              <a:t>“ </a:t>
            </a:r>
            <a:r>
              <a:rPr altLang="en-US" sz="2800" dirty="0">
                <a:solidFill>
                  <a:srgbClr val="FF0000"/>
                </a:solidFill>
                <a:latin typeface="Kruti Dev 010" pitchFamily="2" charset="0"/>
              </a:rPr>
              <a:t>    </a:t>
            </a:r>
            <a:r>
              <a:rPr altLang="en-US" sz="2800" dirty="0" err="1">
                <a:solidFill>
                  <a:srgbClr val="FF0000"/>
                </a:solidFill>
                <a:latin typeface="Kruti Dev 010" pitchFamily="2" charset="0"/>
              </a:rPr>
              <a:t>laxzg</a:t>
            </a:r>
            <a:r>
              <a:rPr altLang="en-US" sz="2800" dirty="0">
                <a:solidFill>
                  <a:srgbClr val="FF0000"/>
                </a:solidFill>
                <a:latin typeface="Kruti Dev 010" pitchFamily="2" charset="0"/>
              </a:rPr>
              <a:t>    </a:t>
            </a:r>
            <a:r>
              <a:rPr altLang="en-US" sz="2800" dirty="0">
                <a:solidFill>
                  <a:srgbClr val="FF0000"/>
                </a:solidFill>
              </a:rPr>
              <a:t>“    “     “</a:t>
            </a:r>
            <a:r>
              <a:rPr altLang="en-US" sz="2800" dirty="0">
                <a:solidFill>
                  <a:srgbClr val="FF0000"/>
                </a:solidFill>
                <a:latin typeface="Kruti Dev 010" pitchFamily="2" charset="0"/>
              </a:rPr>
              <a:t>  “</a:t>
            </a:r>
            <a:r>
              <a:rPr altLang="en-US" sz="2800" dirty="0" err="1">
                <a:solidFill>
                  <a:srgbClr val="FF0000"/>
                </a:solidFill>
                <a:latin typeface="Kruti Dev 010" pitchFamily="2" charset="0"/>
              </a:rPr>
              <a:t>kks"k.k</a:t>
            </a:r>
            <a:r>
              <a:rPr altLang="en-US" sz="2800" dirty="0">
                <a:solidFill>
                  <a:srgbClr val="FF0000"/>
                </a:solidFill>
                <a:latin typeface="Kruti Dev 010" pitchFamily="2" charset="0"/>
              </a:rPr>
              <a:t> </a:t>
            </a:r>
            <a:r>
              <a:rPr altLang="en-US" sz="2800" dirty="0">
                <a:solidFill>
                  <a:srgbClr val="FF0000"/>
                </a:solidFill>
              </a:rPr>
              <a:t>“      “     “     “</a:t>
            </a:r>
            <a:endParaRPr altLang="en-US" sz="2800" dirty="0">
              <a:solidFill>
                <a:srgbClr val="FF0000"/>
              </a:solidFill>
              <a:latin typeface="Kruti Dev 010" pitchFamily="2" charset="0"/>
            </a:endParaRPr>
          </a:p>
        </p:txBody>
      </p:sp>
      <p:pic>
        <p:nvPicPr>
          <p:cNvPr id="2150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32803" t="23537" r="20900" b="12950"/>
          <a:stretch>
            <a:fillRect/>
          </a:stretch>
        </p:blipFill>
        <p:spPr bwMode="auto">
          <a:xfrm>
            <a:off x="11141075" y="5494338"/>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072409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12A6E30-FF68-4C34-830A-897C7F067E7C}"/>
              </a:ext>
            </a:extLst>
          </p:cNvPr>
          <p:cNvSpPr>
            <a:spLocks noGrp="1"/>
          </p:cNvSpPr>
          <p:nvPr>
            <p:ph type="subTitle" idx="1"/>
          </p:nvPr>
        </p:nvSpPr>
        <p:spPr>
          <a:xfrm>
            <a:off x="609600" y="3900488"/>
            <a:ext cx="11049000" cy="369332"/>
          </a:xfrm>
        </p:spPr>
        <p:txBody>
          <a:bodyPr/>
          <a:lstStyle/>
          <a:p>
            <a:pPr algn="ctr"/>
            <a:r>
              <a:rPr lang="en-US"/>
              <a:t>Distinguishing between the needs of Self and Body</a:t>
            </a:r>
          </a:p>
        </p:txBody>
      </p:sp>
      <p:sp>
        <p:nvSpPr>
          <p:cNvPr id="16386" name="Title 10">
            <a:extLst>
              <a:ext uri="{FF2B5EF4-FFF2-40B4-BE49-F238E27FC236}">
                <a16:creationId xmlns:a16="http://schemas.microsoft.com/office/drawing/2014/main" id="{D757D843-A8AD-44FC-B873-302209FD1DD4}"/>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dirty="0">
                <a:latin typeface="Arial" panose="020B0604020202020204" pitchFamily="34" charset="0"/>
                <a:cs typeface="Arial" panose="020B0604020202020204" pitchFamily="34" charset="0"/>
              </a:rPr>
              <a:t> UHV-I</a:t>
            </a: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Session 5</a:t>
            </a: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Fulfilment of Aspirations</a:t>
            </a: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at the Individual level</a:t>
            </a:r>
            <a:endParaRPr lang="en-GB" altLang="en-US" sz="2200" dirty="0">
              <a:latin typeface="Arial" panose="020B0604020202020204" pitchFamily="34" charset="0"/>
              <a:cs typeface="Arial" panose="020B0604020202020204"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3EF510C-8D10-49D8-9393-84F8D6276ED4}"/>
              </a:ext>
            </a:extLst>
          </p:cNvPr>
          <p:cNvSpPr>
            <a:spLocks noGrp="1" noChangeArrowheads="1"/>
          </p:cNvSpPr>
          <p:nvPr>
            <p:ph type="body" sz="quarter" idx="4294967295"/>
          </p:nvPr>
        </p:nvSpPr>
        <p:spPr bwMode="auto">
          <a:xfrm>
            <a:off x="0" y="609600"/>
            <a:ext cx="121920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Symbol" panose="05050102010706020507" pitchFamily="18" charset="2"/>
              <a:buNone/>
            </a:pPr>
            <a:endParaRPr lang="en-US" altLang="en-US" sz="2200"/>
          </a:p>
          <a:p>
            <a:pPr>
              <a:buFont typeface="Symbol" panose="05050102010706020507" pitchFamily="18" charset="2"/>
              <a:buNone/>
            </a:pPr>
            <a:endParaRPr lang="en-US" altLang="en-US" sz="2200"/>
          </a:p>
          <a:p>
            <a:pPr>
              <a:buFont typeface="Symbol" panose="05050102010706020507" pitchFamily="18" charset="2"/>
              <a:buNone/>
            </a:pPr>
            <a:endParaRPr lang="en-US" altLang="en-US" sz="2200"/>
          </a:p>
          <a:p>
            <a:pPr>
              <a:buFont typeface="Symbol" panose="05050102010706020507" pitchFamily="18" charset="2"/>
              <a:buNone/>
            </a:pPr>
            <a:endParaRPr lang="en-US" altLang="en-US" sz="2200"/>
          </a:p>
          <a:p>
            <a:pPr>
              <a:buFont typeface="Symbol" panose="05050102010706020507" pitchFamily="18" charset="2"/>
              <a:buNone/>
            </a:pPr>
            <a:endParaRPr lang="en-US" altLang="en-US" sz="2200"/>
          </a:p>
          <a:p>
            <a:pPr>
              <a:buFont typeface="Symbol" panose="05050102010706020507" pitchFamily="18" charset="2"/>
              <a:buNone/>
            </a:pPr>
            <a:endParaRPr lang="en-US" altLang="en-US" sz="2200"/>
          </a:p>
          <a:p>
            <a:pPr>
              <a:buFont typeface="Symbol" panose="05050102010706020507" pitchFamily="18" charset="2"/>
              <a:buNone/>
            </a:pPr>
            <a:endParaRPr lang="en-US" altLang="en-US" sz="2200"/>
          </a:p>
          <a:p>
            <a:pPr>
              <a:buFont typeface="Symbol" panose="05050102010706020507" pitchFamily="18" charset="2"/>
              <a:buNone/>
            </a:pPr>
            <a:endParaRPr lang="en-US" altLang="en-US" sz="2200"/>
          </a:p>
          <a:p>
            <a:pPr>
              <a:buFont typeface="Symbol" panose="05050102010706020507" pitchFamily="18" charset="2"/>
              <a:buNone/>
            </a:pPr>
            <a:endParaRPr lang="en-US" altLang="en-US" sz="2200"/>
          </a:p>
          <a:p>
            <a:pPr>
              <a:buFont typeface="Symbol" panose="05050102010706020507" pitchFamily="18" charset="2"/>
              <a:buNone/>
            </a:pPr>
            <a:r>
              <a:rPr lang="en-IN" altLang="en-US" sz="2200"/>
              <a:t>Can you see that</a:t>
            </a:r>
            <a:endParaRPr lang="en-US" altLang="en-US" sz="2200"/>
          </a:p>
          <a:p>
            <a:pPr lvl="1">
              <a:buFont typeface="Symbol" panose="05050102010706020507" pitchFamily="18" charset="2"/>
              <a:buNone/>
            </a:pPr>
            <a:r>
              <a:rPr lang="en-US" altLang="en-US" sz="2200"/>
              <a:t>Both type of needs have to be understood  separately</a:t>
            </a:r>
          </a:p>
          <a:p>
            <a:pPr lvl="1">
              <a:buFont typeface="Symbol" panose="05050102010706020507" pitchFamily="18" charset="2"/>
              <a:buNone/>
            </a:pPr>
            <a:r>
              <a:rPr lang="en-US" altLang="en-US" sz="2200"/>
              <a:t>Both type of needs have to be fulfilled separately</a:t>
            </a:r>
            <a:endParaRPr lang="en-IN" altLang="en-US" sz="2200"/>
          </a:p>
          <a:p>
            <a:pPr lvl="1">
              <a:buFont typeface="Symbol" panose="05050102010706020507" pitchFamily="18" charset="2"/>
              <a:buNone/>
            </a:pPr>
            <a:endParaRPr lang="en-IN" altLang="en-US" sz="2200"/>
          </a:p>
          <a:p>
            <a:pPr>
              <a:buFont typeface="Symbol" panose="05050102010706020507" pitchFamily="18" charset="2"/>
              <a:buNone/>
            </a:pPr>
            <a:r>
              <a:rPr lang="en-IN" altLang="en-US" sz="2200" b="0"/>
              <a:t>When we mix up the two, we are in trouble!</a:t>
            </a:r>
            <a:endParaRPr lang="en-US" altLang="en-US" sz="2200" b="0"/>
          </a:p>
        </p:txBody>
      </p:sp>
      <p:graphicFrame>
        <p:nvGraphicFramePr>
          <p:cNvPr id="3" name="Table 2">
            <a:extLst>
              <a:ext uri="{FF2B5EF4-FFF2-40B4-BE49-F238E27FC236}">
                <a16:creationId xmlns:a16="http://schemas.microsoft.com/office/drawing/2014/main" id="{5768EBC2-B0C3-4213-A2F5-D71474862FA3}"/>
              </a:ext>
            </a:extLst>
          </p:cNvPr>
          <p:cNvGraphicFramePr>
            <a:graphicFrameLocks noGrp="1"/>
          </p:cNvGraphicFramePr>
          <p:nvPr/>
        </p:nvGraphicFramePr>
        <p:xfrm>
          <a:off x="1524000" y="0"/>
          <a:ext cx="9144000" cy="3743327"/>
        </p:xfrm>
        <a:graphic>
          <a:graphicData uri="http://schemas.openxmlformats.org/drawingml/2006/table">
            <a:tbl>
              <a:tblPr/>
              <a:tblGrid>
                <a:gridCol w="1939556">
                  <a:extLst>
                    <a:ext uri="{9D8B030D-6E8A-4147-A177-3AD203B41FA5}">
                      <a16:colId xmlns:a16="http://schemas.microsoft.com/office/drawing/2014/main" val="20000"/>
                    </a:ext>
                  </a:extLst>
                </a:gridCol>
                <a:gridCol w="3552029">
                  <a:extLst>
                    <a:ext uri="{9D8B030D-6E8A-4147-A177-3AD203B41FA5}">
                      <a16:colId xmlns:a16="http://schemas.microsoft.com/office/drawing/2014/main" val="20001"/>
                    </a:ext>
                  </a:extLst>
                </a:gridCol>
                <a:gridCol w="3652415">
                  <a:extLst>
                    <a:ext uri="{9D8B030D-6E8A-4147-A177-3AD203B41FA5}">
                      <a16:colId xmlns:a16="http://schemas.microsoft.com/office/drawing/2014/main" val="20002"/>
                    </a:ext>
                  </a:extLst>
                </a:gridCol>
              </a:tblGrid>
              <a:tr h="768459">
                <a:tc>
                  <a:txBody>
                    <a:bodyPr/>
                    <a:lstStyle/>
                    <a:p>
                      <a:pPr marL="0" marR="0" algn="ctr">
                        <a:spcBef>
                          <a:spcPts val="0"/>
                        </a:spcBef>
                        <a:spcAft>
                          <a:spcPts val="0"/>
                        </a:spcAft>
                      </a:pPr>
                      <a:r>
                        <a:rPr lang="en-US" sz="2000" dirty="0">
                          <a:solidFill>
                            <a:srgbClr val="993300"/>
                          </a:solidFill>
                          <a:latin typeface="Arial"/>
                          <a:ea typeface="Times New Roman"/>
                          <a:cs typeface="Times New Roman"/>
                        </a:rPr>
                        <a:t> </a:t>
                      </a:r>
                      <a:r>
                        <a:rPr lang="en-US" sz="2000" b="1" dirty="0">
                          <a:latin typeface="Arial"/>
                          <a:ea typeface="Times New Roman"/>
                          <a:cs typeface="Times New Roman"/>
                        </a:rPr>
                        <a:t>Human Being</a:t>
                      </a:r>
                      <a:endParaRPr lang="en-US" sz="1400" dirty="0">
                        <a:latin typeface="Times New Roman"/>
                        <a:ea typeface="Times New Roman"/>
                        <a:cs typeface="Times New Roman"/>
                      </a:endParaRPr>
                    </a:p>
                    <a:p>
                      <a:pPr marL="0" marR="0" algn="ctr">
                        <a:spcBef>
                          <a:spcPts val="0"/>
                        </a:spcBef>
                        <a:spcAft>
                          <a:spcPts val="0"/>
                        </a:spcAft>
                      </a:pPr>
                      <a:r>
                        <a:rPr lang="en-US" sz="2800" b="1" kern="1200" dirty="0" err="1">
                          <a:solidFill>
                            <a:srgbClr val="002060"/>
                          </a:solidFill>
                          <a:latin typeface="Kruti Dev 010"/>
                          <a:ea typeface="Times New Roman"/>
                          <a:cs typeface="Arial"/>
                        </a:rPr>
                        <a:t>Ekkuo</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Self (I)</a:t>
                      </a:r>
                    </a:p>
                    <a:p>
                      <a:pPr marL="0" marR="0" algn="ctr">
                        <a:spcBef>
                          <a:spcPts val="0"/>
                        </a:spcBef>
                        <a:spcAft>
                          <a:spcPts val="0"/>
                        </a:spcAft>
                      </a:pPr>
                      <a:r>
                        <a:rPr lang="en-US" sz="2800" b="1" kern="1200" dirty="0" err="1">
                          <a:solidFill>
                            <a:srgbClr val="002060"/>
                          </a:solidFill>
                          <a:latin typeface="Kruti Dev 010"/>
                          <a:ea typeface="Times New Roman"/>
                          <a:cs typeface="Arial"/>
                        </a:rPr>
                        <a:t>eSa</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Body</a:t>
                      </a:r>
                      <a:endParaRPr lang="en-US" sz="1400" dirty="0">
                        <a:latin typeface="Times New Roman"/>
                        <a:ea typeface="Times New Roman"/>
                        <a:cs typeface="Times New Roman"/>
                      </a:endParaRPr>
                    </a:p>
                    <a:p>
                      <a:pPr marL="0" marR="0" algn="ctr">
                        <a:spcBef>
                          <a:spcPts val="0"/>
                        </a:spcBef>
                        <a:spcAft>
                          <a:spcPts val="0"/>
                        </a:spcAft>
                      </a:pPr>
                      <a:r>
                        <a:rPr lang="en-US" sz="2800" b="1" kern="1200" dirty="0">
                          <a:solidFill>
                            <a:srgbClr val="002060"/>
                          </a:solidFill>
                          <a:latin typeface="Kruti Dev 010"/>
                          <a:ea typeface="Times New Roman"/>
                          <a:cs typeface="Arial"/>
                        </a:rPr>
                        <a:t>“</a:t>
                      </a:r>
                      <a:r>
                        <a:rPr lang="en-US" sz="2800" b="1" kern="1200" dirty="0" err="1">
                          <a:solidFill>
                            <a:srgbClr val="002060"/>
                          </a:solidFill>
                          <a:latin typeface="Kruti Dev 010"/>
                          <a:ea typeface="Times New Roman"/>
                          <a:cs typeface="Arial"/>
                        </a:rPr>
                        <a:t>kjhj</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616198">
                <a:tc>
                  <a:txBody>
                    <a:bodyPr/>
                    <a:lstStyle/>
                    <a:p>
                      <a:pPr marL="0" marR="0" algn="l">
                        <a:spcBef>
                          <a:spcPts val="0"/>
                        </a:spcBef>
                        <a:spcAft>
                          <a:spcPts val="0"/>
                        </a:spcAft>
                      </a:pPr>
                      <a:r>
                        <a:rPr lang="en-US" sz="2000" b="1" dirty="0">
                          <a:latin typeface="Arial"/>
                          <a:ea typeface="Times New Roman"/>
                          <a:cs typeface="Times New Roman"/>
                        </a:rPr>
                        <a:t>Need</a:t>
                      </a:r>
                      <a:endParaRPr lang="en-US" sz="1400" b="1" dirty="0">
                        <a:latin typeface="Times New Roman"/>
                        <a:ea typeface="Times New Roman"/>
                        <a:cs typeface="Times New Roman"/>
                      </a:endParaRPr>
                    </a:p>
                    <a:p>
                      <a:pPr marL="0" marR="0" algn="l">
                        <a:spcBef>
                          <a:spcPts val="0"/>
                        </a:spcBef>
                        <a:spcAft>
                          <a:spcPts val="0"/>
                        </a:spcAft>
                      </a:pPr>
                      <a:r>
                        <a:rPr lang="en-US" sz="2000" b="1" kern="1200" dirty="0" err="1">
                          <a:solidFill>
                            <a:srgbClr val="002060"/>
                          </a:solidFill>
                          <a:latin typeface="Kruti Dev 010"/>
                          <a:ea typeface="Times New Roman"/>
                          <a:cs typeface="Arial"/>
                        </a:rPr>
                        <a:t>vko';drk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Happiness (e.g. Respect)</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lq</a:t>
                      </a:r>
                      <a:r>
                        <a:rPr lang="en-US" sz="2000" b="1" kern="1200" dirty="0">
                          <a:solidFill>
                            <a:schemeClr val="bg1"/>
                          </a:solidFill>
                          <a:latin typeface="Kruti Dev 010"/>
                          <a:ea typeface="Times New Roman"/>
                          <a:cs typeface="Arial"/>
                        </a:rPr>
                        <a:t>[k ¼tSls </a:t>
                      </a:r>
                      <a:r>
                        <a:rPr lang="fr-FR" sz="2000" b="1" kern="1200" dirty="0" err="1">
                          <a:solidFill>
                            <a:schemeClr val="bg1"/>
                          </a:solidFill>
                          <a:latin typeface="Kruti Dev 010"/>
                          <a:ea typeface="Times New Roman"/>
                          <a:cs typeface="Arial"/>
                        </a:rPr>
                        <a:t>lEeku</a:t>
                      </a:r>
                      <a:r>
                        <a:rPr lang="en-US" sz="2000" b="1" kern="1200" dirty="0">
                          <a:solidFill>
                            <a:schemeClr val="bg1"/>
                          </a:solidFill>
                          <a:latin typeface="Kruti Dev 010"/>
                          <a:ea typeface="Times New Roman"/>
                          <a:cs typeface="Arial"/>
                        </a:rPr>
                        <a:t>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a:latin typeface="Arial"/>
                          <a:ea typeface="Times New Roman"/>
                          <a:cs typeface="Times New Roman"/>
                        </a:rPr>
                        <a:t>Physical Facility (e.g. Food)</a:t>
                      </a:r>
                      <a:endParaRPr lang="en-US" sz="1400" b="1">
                        <a:latin typeface="Times New Roman"/>
                        <a:ea typeface="Times New Roman"/>
                        <a:cs typeface="Times New Roman"/>
                      </a:endParaRPr>
                    </a:p>
                    <a:p>
                      <a:pPr marL="0" marR="0">
                        <a:spcBef>
                          <a:spcPts val="0"/>
                        </a:spcBef>
                        <a:spcAft>
                          <a:spcPts val="0"/>
                        </a:spcAft>
                      </a:pPr>
                      <a:r>
                        <a:rPr lang="en-US" sz="2000" b="1" kern="1200">
                          <a:solidFill>
                            <a:srgbClr val="002060"/>
                          </a:solidFill>
                          <a:latin typeface="Kruti Dev 010"/>
                          <a:ea typeface="Times New Roman"/>
                          <a:cs typeface="Arial"/>
                        </a:rPr>
                        <a:t>lqfo/kk ¼tSls Hkkstu½</a:t>
                      </a:r>
                      <a:endParaRPr lang="en-US" sz="1400" b="1">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616198">
                <a:tc>
                  <a:txBody>
                    <a:bodyPr/>
                    <a:lstStyle/>
                    <a:p>
                      <a:pPr marL="457200" marR="0" lvl="1" algn="l">
                        <a:spcBef>
                          <a:spcPts val="0"/>
                        </a:spcBef>
                        <a:spcAft>
                          <a:spcPts val="0"/>
                        </a:spcAft>
                      </a:pPr>
                      <a:r>
                        <a:rPr lang="en-US" sz="2000" b="1" dirty="0">
                          <a:latin typeface="Arial"/>
                          <a:ea typeface="Times New Roman"/>
                          <a:cs typeface="Times New Roman"/>
                        </a:rPr>
                        <a:t>In Time</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dky</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Continuous</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fujUrj</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Temporary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lkef;d</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922149">
                <a:tc>
                  <a:txBody>
                    <a:bodyPr/>
                    <a:lstStyle/>
                    <a:p>
                      <a:pPr marL="457200" marR="0" lvl="1" algn="l">
                        <a:spcBef>
                          <a:spcPts val="0"/>
                        </a:spcBef>
                        <a:spcAft>
                          <a:spcPts val="0"/>
                        </a:spcAft>
                      </a:pPr>
                      <a:r>
                        <a:rPr lang="en-US" sz="2000" b="1" dirty="0">
                          <a:latin typeface="Arial"/>
                          <a:ea typeface="Times New Roman"/>
                          <a:cs typeface="Times New Roman"/>
                        </a:rPr>
                        <a:t>In Quantity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Qualitative (is Feeling)</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xq.kkRed</a:t>
                      </a:r>
                      <a:r>
                        <a:rPr lang="en-US" sz="2000" b="1" kern="1200" dirty="0">
                          <a:solidFill>
                            <a:schemeClr val="bg1"/>
                          </a:solidFill>
                          <a:latin typeface="Kruti Dev 010"/>
                          <a:ea typeface="Times New Roman"/>
                          <a:cs typeface="Arial"/>
                        </a:rPr>
                        <a:t> ¼Hkko gS½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Quantitative (Required in Limited Quantity)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Ekk</a:t>
                      </a:r>
                      <a:r>
                        <a:rPr lang="en-US" sz="2000" b="1" kern="1200" dirty="0">
                          <a:solidFill>
                            <a:srgbClr val="002060"/>
                          </a:solidFill>
                          <a:latin typeface="Kruti Dev 010"/>
                          <a:ea typeface="Times New Roman"/>
                          <a:cs typeface="Arial"/>
                        </a:rPr>
                        <a:t>=</a:t>
                      </a:r>
                      <a:r>
                        <a:rPr lang="en-US" sz="2000" b="1" kern="1200" dirty="0" err="1">
                          <a:solidFill>
                            <a:srgbClr val="002060"/>
                          </a:solidFill>
                          <a:latin typeface="Kruti Dev 010"/>
                          <a:ea typeface="Times New Roman"/>
                          <a:cs typeface="Arial"/>
                        </a:rPr>
                        <a:t>kRed</a:t>
                      </a:r>
                      <a:r>
                        <a:rPr lang="en-US" sz="2000" b="1" kern="1200" dirty="0">
                          <a:solidFill>
                            <a:srgbClr val="002060"/>
                          </a:solidFill>
                          <a:latin typeface="Kruti Dev 010"/>
                          <a:ea typeface="Times New Roman"/>
                          <a:cs typeface="Arial"/>
                        </a:rPr>
                        <a:t> ¼lhfer </a:t>
                      </a: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esa½</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616198">
                <a:tc>
                  <a:txBody>
                    <a:bodyPr/>
                    <a:lstStyle/>
                    <a:p>
                      <a:pPr marL="457200" marR="0" lvl="1" algn="l">
                        <a:spcBef>
                          <a:spcPts val="0"/>
                        </a:spcBef>
                        <a:spcAft>
                          <a:spcPts val="0"/>
                        </a:spcAft>
                      </a:pPr>
                      <a:r>
                        <a:rPr lang="en-US" sz="2000" b="1" dirty="0">
                          <a:latin typeface="Arial"/>
                          <a:ea typeface="Times New Roman"/>
                          <a:cs typeface="Times New Roman"/>
                        </a:rPr>
                        <a:t>Fulfilled By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iwfrZ</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ds</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fy</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Right Understanding &amp; Right Feeling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le&gt;]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Hkko</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800080"/>
                    </a:solidFill>
                  </a:tcPr>
                </a:tc>
                <a:tc>
                  <a:txBody>
                    <a:bodyPr/>
                    <a:lstStyle/>
                    <a:p>
                      <a:pPr marL="0" marR="0">
                        <a:spcBef>
                          <a:spcPts val="0"/>
                        </a:spcBef>
                        <a:spcAft>
                          <a:spcPts val="0"/>
                        </a:spcAft>
                      </a:pPr>
                      <a:r>
                        <a:rPr lang="en-US" sz="2000" b="1" dirty="0" err="1">
                          <a:latin typeface="Arial"/>
                          <a:ea typeface="Times New Roman"/>
                          <a:cs typeface="Times New Roman"/>
                        </a:rPr>
                        <a:t>Physio</a:t>
                      </a:r>
                      <a:r>
                        <a:rPr lang="en-US" sz="2000" b="1" dirty="0">
                          <a:latin typeface="Arial"/>
                          <a:ea typeface="Times New Roman"/>
                          <a:cs typeface="Times New Roman"/>
                        </a:rPr>
                        <a:t>-chemical Things</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HkkSfrd&amp;jklk;fud</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oLrq</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chemeClr val="accent5">
                        <a:lumMod val="40000"/>
                        <a:lumOff val="60000"/>
                      </a:schemeClr>
                    </a:solidFill>
                  </a:tcPr>
                </a:tc>
                <a:extLst>
                  <a:ext uri="{0D108BD9-81ED-4DB2-BD59-A6C34878D82A}">
                    <a16:rowId xmlns:a16="http://schemas.microsoft.com/office/drawing/2014/main" val="10004"/>
                  </a:ext>
                </a:extLst>
              </a:tr>
              <a:tr h="204125">
                <a:tc>
                  <a:txBody>
                    <a:bodyPr/>
                    <a:lstStyle/>
                    <a:p>
                      <a:pPr marL="0" marR="0" algn="l">
                        <a:spcBef>
                          <a:spcPts val="0"/>
                        </a:spcBef>
                        <a:spcAft>
                          <a:spcPts val="0"/>
                        </a:spcAft>
                      </a:pPr>
                      <a:endParaRPr lang="en-US" sz="1100" b="1" dirty="0">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100" b="1">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100" b="1" dirty="0">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23579" name="Rectangle 8">
            <a:extLst>
              <a:ext uri="{FF2B5EF4-FFF2-40B4-BE49-F238E27FC236}">
                <a16:creationId xmlns:a16="http://schemas.microsoft.com/office/drawing/2014/main" id="{20D0A435-2A29-456C-AFAF-0ED40646C015}"/>
              </a:ext>
            </a:extLst>
          </p:cNvPr>
          <p:cNvSpPr>
            <a:spLocks noChangeArrowheads="1"/>
          </p:cNvSpPr>
          <p:nvPr/>
        </p:nvSpPr>
        <p:spPr bwMode="auto">
          <a:xfrm>
            <a:off x="6019800" y="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a:solidFill>
                  <a:srgbClr val="C00000"/>
                </a:solidFill>
                <a:cs typeface="Times New Roman" panose="02020603050405020304" pitchFamily="18" charset="0"/>
              </a:rPr>
              <a:t>Co-existence</a:t>
            </a:r>
            <a:endParaRPr lang="en-US" altLang="en-US" sz="2000" b="1">
              <a:solidFill>
                <a:srgbClr val="C00000"/>
              </a:solidFill>
              <a:latin typeface="Times New Roman" panose="02020603050405020304" pitchFamily="18" charset="0"/>
              <a:cs typeface="Times New Roman" panose="02020603050405020304" pitchFamily="18" charset="0"/>
            </a:endParaRPr>
          </a:p>
          <a:p>
            <a:pPr algn="ctr" eaLnBrk="1" hangingPunct="1"/>
            <a:r>
              <a:rPr lang="en-US" altLang="en-US" sz="2800" b="1">
                <a:solidFill>
                  <a:srgbClr val="C00000"/>
                </a:solidFill>
                <a:latin typeface="Kruti Dev 010" pitchFamily="2" charset="0"/>
                <a:ea typeface="Batang" panose="02030600000101010101" pitchFamily="18" charset="-127"/>
                <a:cs typeface="KrutiDev040BoldItalic"/>
              </a:rPr>
              <a:t>lgvfLrRo</a:t>
            </a:r>
            <a:endParaRPr lang="en-US" altLang="en-US" sz="2800" b="1">
              <a:solidFill>
                <a:srgbClr val="C00000"/>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D079421E-53C0-4B5A-B35D-22426F5B95DE}"/>
              </a:ext>
            </a:extLst>
          </p:cNvPr>
          <p:cNvCxnSpPr/>
          <p:nvPr/>
        </p:nvCxnSpPr>
        <p:spPr>
          <a:xfrm>
            <a:off x="5638800" y="381000"/>
            <a:ext cx="27432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6">
            <a:extLst>
              <a:ext uri="{FF2B5EF4-FFF2-40B4-BE49-F238E27FC236}">
                <a16:creationId xmlns:a16="http://schemas.microsoft.com/office/drawing/2014/main" id="{F7F3FFCB-EF85-4A2E-B5AF-77CFB289A0B2}"/>
              </a:ext>
            </a:extLst>
          </p:cNvPr>
          <p:cNvSpPr>
            <a:spLocks noGrp="1"/>
          </p:cNvSpPr>
          <p:nvPr>
            <p:ph type="title" idx="4294967295"/>
          </p:nvPr>
        </p:nvSpPr>
        <p:spPr bwMode="auto">
          <a:xfrm>
            <a:off x="0" y="76200"/>
            <a:ext cx="121920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solidFill>
                  <a:srgbClr val="002060"/>
                </a:solidFill>
              </a:rPr>
              <a:t>Check if this happens when we mix up the two</a:t>
            </a:r>
            <a:endParaRPr lang="en-GB" altLang="en-US">
              <a:solidFill>
                <a:srgbClr val="002060"/>
              </a:solidFill>
            </a:endParaRPr>
          </a:p>
        </p:txBody>
      </p:sp>
      <p:sp>
        <p:nvSpPr>
          <p:cNvPr id="25603" name="Text Placeholder 14">
            <a:extLst>
              <a:ext uri="{FF2B5EF4-FFF2-40B4-BE49-F238E27FC236}">
                <a16:creationId xmlns:a16="http://schemas.microsoft.com/office/drawing/2014/main" id="{A230D940-6C2A-4BF1-A405-F8AEF0BD7E68}"/>
              </a:ext>
            </a:extLst>
          </p:cNvPr>
          <p:cNvSpPr>
            <a:spLocks noGrp="1"/>
          </p:cNvSpPr>
          <p:nvPr>
            <p:ph type="body" sz="quarter" idx="4294967295"/>
          </p:nvPr>
        </p:nvSpPr>
        <p:spPr bwMode="auto">
          <a:xfrm>
            <a:off x="0" y="609600"/>
            <a:ext cx="121920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pPr>
              <a:buFont typeface="Symbol" panose="05050102010706020507" pitchFamily="18" charset="2"/>
              <a:buNone/>
            </a:pPr>
            <a:endParaRPr lang="en-US" altLang="en-US"/>
          </a:p>
          <a:p>
            <a:pPr>
              <a:buFont typeface="Symbol" panose="05050102010706020507" pitchFamily="18" charset="2"/>
              <a:buNone/>
            </a:pPr>
            <a:endParaRPr lang="en-US" altLang="en-US"/>
          </a:p>
          <a:p>
            <a:pPr>
              <a:buFont typeface="Symbol" panose="05050102010706020507" pitchFamily="18" charset="2"/>
              <a:buNone/>
            </a:pPr>
            <a:endParaRPr lang="en-US" altLang="en-US"/>
          </a:p>
          <a:p>
            <a:pPr>
              <a:buFont typeface="Symbol" panose="05050102010706020507" pitchFamily="18" charset="2"/>
              <a:buNone/>
            </a:pPr>
            <a:endParaRPr lang="en-US" altLang="en-US"/>
          </a:p>
          <a:p>
            <a:pPr>
              <a:buFont typeface="Symbol" panose="05050102010706020507" pitchFamily="18" charset="2"/>
              <a:buNone/>
            </a:pPr>
            <a:endParaRPr lang="en-US" altLang="en-US"/>
          </a:p>
          <a:p>
            <a:pPr>
              <a:buFont typeface="Symbol" panose="05050102010706020507" pitchFamily="18" charset="2"/>
              <a:buNone/>
            </a:pPr>
            <a:endParaRPr lang="en-US" altLang="en-US"/>
          </a:p>
        </p:txBody>
      </p:sp>
      <p:graphicFrame>
        <p:nvGraphicFramePr>
          <p:cNvPr id="5" name="Table 4">
            <a:extLst>
              <a:ext uri="{FF2B5EF4-FFF2-40B4-BE49-F238E27FC236}">
                <a16:creationId xmlns:a16="http://schemas.microsoft.com/office/drawing/2014/main" id="{03A5147C-924F-4746-8194-7216DC45A40C}"/>
              </a:ext>
            </a:extLst>
          </p:cNvPr>
          <p:cNvGraphicFramePr>
            <a:graphicFrameLocks noGrp="1"/>
          </p:cNvGraphicFramePr>
          <p:nvPr/>
        </p:nvGraphicFramePr>
        <p:xfrm>
          <a:off x="1524000" y="552450"/>
          <a:ext cx="9144000" cy="2408239"/>
        </p:xfrm>
        <a:graphic>
          <a:graphicData uri="http://schemas.openxmlformats.org/drawingml/2006/table">
            <a:tbl>
              <a:tblPr firstRow="1" bandRow="1">
                <a:tableStyleId>{5C22544A-7EE6-4342-B048-85BDC9FD1C3A}</a:tableStyleId>
              </a:tblPr>
              <a:tblGrid>
                <a:gridCol w="2336113">
                  <a:extLst>
                    <a:ext uri="{9D8B030D-6E8A-4147-A177-3AD203B41FA5}">
                      <a16:colId xmlns:a16="http://schemas.microsoft.com/office/drawing/2014/main" val="20000"/>
                    </a:ext>
                  </a:extLst>
                </a:gridCol>
                <a:gridCol w="2997887">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3352800">
                  <a:extLst>
                    <a:ext uri="{9D8B030D-6E8A-4147-A177-3AD203B41FA5}">
                      <a16:colId xmlns:a16="http://schemas.microsoft.com/office/drawing/2014/main" val="20003"/>
                    </a:ext>
                  </a:extLst>
                </a:gridCol>
              </a:tblGrid>
              <a:tr h="701133">
                <a:tc>
                  <a:txBody>
                    <a:bodyPr/>
                    <a:lstStyle/>
                    <a:p>
                      <a:pPr algn="r"/>
                      <a:r>
                        <a:rPr lang="en-US" sz="2000" dirty="0">
                          <a:solidFill>
                            <a:schemeClr val="tx1"/>
                          </a:solidFill>
                        </a:rPr>
                        <a:t>Human</a:t>
                      </a:r>
                      <a:r>
                        <a:rPr lang="en-US" sz="2000" baseline="0" dirty="0">
                          <a:solidFill>
                            <a:schemeClr val="tx1"/>
                          </a:solidFill>
                        </a:rPr>
                        <a:t> Being</a:t>
                      </a:r>
                    </a:p>
                    <a:p>
                      <a:pPr marL="0" marR="0" indent="0" algn="r" defTabSz="914400" rtl="0" eaLnBrk="1" fontAlgn="auto" latinLnBrk="0" hangingPunct="1">
                        <a:lnSpc>
                          <a:spcPct val="100000"/>
                        </a:lnSpc>
                        <a:spcBef>
                          <a:spcPts val="0"/>
                        </a:spcBef>
                        <a:spcAft>
                          <a:spcPts val="0"/>
                        </a:spcAft>
                        <a:buClrTx/>
                        <a:buSzTx/>
                        <a:buFontTx/>
                        <a:buNone/>
                        <a:tabLst/>
                        <a:defRPr/>
                      </a:pPr>
                      <a:r>
                        <a:rPr lang="en-US" sz="2000" i="0" dirty="0">
                          <a:solidFill>
                            <a:schemeClr val="tx1"/>
                          </a:solidFill>
                          <a:latin typeface="Kruti Dev 010" pitchFamily="2" charset="0"/>
                        </a:rPr>
                        <a:t>Ekkuo</a:t>
                      </a:r>
                      <a:endParaRPr lang="en-GB" sz="2000" i="0" dirty="0">
                        <a:solidFill>
                          <a:schemeClr val="tx1"/>
                        </a:solidFill>
                        <a:latin typeface="Kruti Dev 010" pitchFamily="2" charset="0"/>
                      </a:endParaRPr>
                    </a:p>
                  </a:txBody>
                  <a:tcPr marT="45726" marB="45726">
                    <a:solidFill>
                      <a:schemeClr val="accent5">
                        <a:lumMod val="20000"/>
                        <a:lumOff val="80000"/>
                      </a:schemeClr>
                    </a:solidFill>
                  </a:tcPr>
                </a:tc>
                <a:tc>
                  <a:txBody>
                    <a:bodyPr/>
                    <a:lstStyle/>
                    <a:p>
                      <a:pPr algn="r"/>
                      <a:r>
                        <a:rPr lang="en-US" sz="2000" dirty="0">
                          <a:solidFill>
                            <a:schemeClr val="bg1"/>
                          </a:solidFill>
                        </a:rPr>
                        <a:t>Self (I)</a:t>
                      </a:r>
                    </a:p>
                    <a:p>
                      <a:pPr algn="r"/>
                      <a:r>
                        <a:rPr lang="en-US" sz="2000" b="1" i="0" kern="1200" dirty="0">
                          <a:solidFill>
                            <a:schemeClr val="lt1"/>
                          </a:solidFill>
                          <a:latin typeface="Kruti Dev 010" pitchFamily="2" charset="0"/>
                          <a:ea typeface="+mn-ea"/>
                          <a:cs typeface="+mn-cs"/>
                        </a:rPr>
                        <a:t>eSa</a:t>
                      </a:r>
                      <a:endParaRPr lang="en-GB" sz="2000" b="1" i="0" dirty="0">
                        <a:solidFill>
                          <a:schemeClr val="bg1"/>
                        </a:solidFill>
                        <a:latin typeface="Kruti Dev 010" pitchFamily="2" charset="0"/>
                      </a:endParaRPr>
                    </a:p>
                  </a:txBody>
                  <a:tcPr marT="45726" marB="45726">
                    <a:solidFill>
                      <a:srgbClr val="800080"/>
                    </a:solidFill>
                  </a:tcPr>
                </a:tc>
                <a:tc>
                  <a:txBody>
                    <a:bodyPr/>
                    <a:lstStyle/>
                    <a:p>
                      <a:pPr algn="ctr"/>
                      <a:r>
                        <a:rPr lang="en-US" sz="4000" b="1" dirty="0">
                          <a:solidFill>
                            <a:schemeClr val="tx1"/>
                          </a:solidFill>
                        </a:rPr>
                        <a:t>=</a:t>
                      </a:r>
                      <a:endParaRPr lang="en-GB" sz="4000" b="1" dirty="0">
                        <a:solidFill>
                          <a:schemeClr val="tx1"/>
                        </a:solidFill>
                      </a:endParaRPr>
                    </a:p>
                  </a:txBody>
                  <a:tcPr marT="45726" marB="45726">
                    <a:solidFill>
                      <a:schemeClr val="bg1"/>
                    </a:solidFill>
                  </a:tcPr>
                </a:tc>
                <a:tc>
                  <a:txBody>
                    <a:bodyPr/>
                    <a:lstStyle/>
                    <a:p>
                      <a:pPr algn="l"/>
                      <a:r>
                        <a:rPr lang="en-US" sz="2000" dirty="0">
                          <a:solidFill>
                            <a:schemeClr val="tx1"/>
                          </a:solidFill>
                        </a:rPr>
                        <a:t>Body</a:t>
                      </a:r>
                    </a:p>
                    <a:p>
                      <a:pPr algn="l"/>
                      <a:r>
                        <a:rPr lang="en-US" sz="2000" b="1" i="0" kern="1200" dirty="0">
                          <a:solidFill>
                            <a:schemeClr val="tx1"/>
                          </a:solidFill>
                          <a:latin typeface="Kruti Dev 010" pitchFamily="2" charset="0"/>
                          <a:ea typeface="+mn-ea"/>
                          <a:cs typeface="+mn-cs"/>
                        </a:rPr>
                        <a:t>“kjhj</a:t>
                      </a:r>
                    </a:p>
                  </a:txBody>
                  <a:tcPr marT="45726" marB="45726">
                    <a:solidFill>
                      <a:schemeClr val="accent5">
                        <a:lumMod val="40000"/>
                        <a:lumOff val="60000"/>
                      </a:schemeClr>
                    </a:solidFill>
                  </a:tcPr>
                </a:tc>
                <a:extLst>
                  <a:ext uri="{0D108BD9-81ED-4DB2-BD59-A6C34878D82A}">
                    <a16:rowId xmlns:a16="http://schemas.microsoft.com/office/drawing/2014/main" val="10000"/>
                  </a:ext>
                </a:extLst>
              </a:tr>
              <a:tr h="1005973">
                <a:tc>
                  <a:txBody>
                    <a:bodyPr/>
                    <a:lstStyle/>
                    <a:p>
                      <a:pPr algn="r"/>
                      <a:r>
                        <a:rPr lang="en-US" sz="2000" dirty="0">
                          <a:solidFill>
                            <a:schemeClr val="tx1"/>
                          </a:solidFill>
                        </a:rPr>
                        <a:t>Need</a:t>
                      </a:r>
                    </a:p>
                    <a:p>
                      <a:pPr algn="r"/>
                      <a:r>
                        <a:rPr lang="en-US" sz="2000" i="0" dirty="0">
                          <a:latin typeface="Kruti Dev 042" pitchFamily="2" charset="0"/>
                        </a:rPr>
                        <a:t>vko’;drk</a:t>
                      </a:r>
                      <a:endParaRPr lang="en-GB" sz="2000" i="0" dirty="0">
                        <a:solidFill>
                          <a:schemeClr val="tx1"/>
                        </a:solidFill>
                      </a:endParaRPr>
                    </a:p>
                  </a:txBody>
                  <a:tcPr marT="45726" marB="45726">
                    <a:solidFill>
                      <a:schemeClr val="accent5">
                        <a:lumMod val="20000"/>
                        <a:lumOff val="80000"/>
                      </a:schemeClr>
                    </a:solidFill>
                  </a:tcPr>
                </a:tc>
                <a:tc>
                  <a:txBody>
                    <a:bodyPr/>
                    <a:lstStyle/>
                    <a:p>
                      <a:pPr algn="r"/>
                      <a:r>
                        <a:rPr lang="en-US" sz="2000" baseline="0">
                          <a:solidFill>
                            <a:schemeClr val="bg1"/>
                          </a:solidFill>
                        </a:rPr>
                        <a:t>Respect</a:t>
                      </a:r>
                      <a:endParaRPr lang="en-US" sz="2000" baseline="0" dirty="0">
                        <a:solidFill>
                          <a:schemeClr val="bg1"/>
                        </a:solidFill>
                      </a:endParaRPr>
                    </a:p>
                    <a:p>
                      <a:pPr algn="r"/>
                      <a:r>
                        <a:rPr lang="fr-FR" sz="2000" i="0" kern="1200" dirty="0" err="1">
                          <a:solidFill>
                            <a:schemeClr val="bg1"/>
                          </a:solidFill>
                          <a:latin typeface="Kruti Dev 010" pitchFamily="2" charset="0"/>
                          <a:ea typeface="+mn-ea"/>
                          <a:cs typeface="+mn-cs"/>
                        </a:rPr>
                        <a:t>lEeku</a:t>
                      </a:r>
                      <a:endParaRPr lang="en-GB" sz="2000" dirty="0">
                        <a:solidFill>
                          <a:schemeClr val="bg1"/>
                        </a:solidFill>
                      </a:endParaRPr>
                    </a:p>
                  </a:txBody>
                  <a:tcPr marT="45726" marB="45726">
                    <a:solidFill>
                      <a:srgbClr val="800080"/>
                    </a:solidFill>
                  </a:tcPr>
                </a:tc>
                <a:tc>
                  <a:txBody>
                    <a:bodyPr/>
                    <a:lstStyle/>
                    <a:p>
                      <a:pPr algn="ctr"/>
                      <a:r>
                        <a:rPr lang="en-US" sz="4000" b="1" dirty="0">
                          <a:solidFill>
                            <a:schemeClr val="tx1"/>
                          </a:solidFill>
                        </a:rPr>
                        <a:t>=</a:t>
                      </a:r>
                      <a:endParaRPr lang="en-GB" sz="4000" b="1" dirty="0">
                        <a:solidFill>
                          <a:schemeClr val="tx1"/>
                        </a:solidFill>
                      </a:endParaRPr>
                    </a:p>
                  </a:txBody>
                  <a:tcPr marT="45726" marB="45726">
                    <a:noFill/>
                  </a:tcPr>
                </a:tc>
                <a:tc>
                  <a:txBody>
                    <a:bodyPr/>
                    <a:lstStyle/>
                    <a:p>
                      <a:pPr algn="l"/>
                      <a:r>
                        <a:rPr lang="en-US" sz="2000" dirty="0">
                          <a:solidFill>
                            <a:schemeClr val="tx1"/>
                          </a:solidFill>
                        </a:rPr>
                        <a:t>Physical Facility </a:t>
                      </a:r>
                    </a:p>
                    <a:p>
                      <a:pPr algn="l"/>
                      <a:r>
                        <a:rPr lang="en-US" sz="2000" dirty="0">
                          <a:solidFill>
                            <a:schemeClr val="tx1"/>
                          </a:solidFill>
                        </a:rPr>
                        <a:t>(Eg. Food, Clothes)</a:t>
                      </a:r>
                    </a:p>
                    <a:p>
                      <a:pPr algn="l"/>
                      <a:r>
                        <a:rPr lang="en-US" sz="2000" b="0" i="0" kern="1200" dirty="0">
                          <a:solidFill>
                            <a:schemeClr val="dk1"/>
                          </a:solidFill>
                          <a:latin typeface="Kruti Dev 010" pitchFamily="2" charset="0"/>
                          <a:ea typeface="+mn-ea"/>
                          <a:cs typeface="+mn-cs"/>
                        </a:rPr>
                        <a:t>lqfo/kk </a:t>
                      </a:r>
                      <a:r>
                        <a:rPr lang="en-US" sz="2000" b="0" i="0" kern="1200" dirty="0">
                          <a:solidFill>
                            <a:schemeClr val="dk1"/>
                          </a:solidFill>
                          <a:latin typeface="Arial" pitchFamily="34" charset="0"/>
                          <a:ea typeface="+mn-ea"/>
                          <a:cs typeface="Arial" pitchFamily="34" charset="0"/>
                        </a:rPr>
                        <a:t>(</a:t>
                      </a:r>
                      <a:r>
                        <a:rPr lang="en-US" sz="2000" dirty="0">
                          <a:solidFill>
                            <a:schemeClr val="tx1"/>
                          </a:solidFill>
                          <a:latin typeface="Kruti Dev 010" pitchFamily="2" charset="0"/>
                        </a:rPr>
                        <a:t>tSls&amp;</a:t>
                      </a:r>
                      <a:r>
                        <a:rPr lang="en-US" sz="2000" baseline="0" dirty="0">
                          <a:solidFill>
                            <a:schemeClr val="tx1"/>
                          </a:solidFill>
                          <a:latin typeface="Kruti Dev 010" pitchFamily="2" charset="0"/>
                        </a:rPr>
                        <a:t>Hkkstu] diM+k</a:t>
                      </a:r>
                      <a:r>
                        <a:rPr lang="en-US" sz="2000" dirty="0">
                          <a:solidFill>
                            <a:schemeClr val="tx1"/>
                          </a:solidFill>
                          <a:latin typeface="Arial" pitchFamily="34" charset="0"/>
                          <a:cs typeface="Arial" pitchFamily="34" charset="0"/>
                        </a:rPr>
                        <a:t>)</a:t>
                      </a:r>
                    </a:p>
                  </a:txBody>
                  <a:tcPr marT="45726" marB="45726">
                    <a:solidFill>
                      <a:schemeClr val="accent5">
                        <a:lumMod val="40000"/>
                        <a:lumOff val="60000"/>
                      </a:schemeClr>
                    </a:solidFill>
                  </a:tcPr>
                </a:tc>
                <a:extLst>
                  <a:ext uri="{0D108BD9-81ED-4DB2-BD59-A6C34878D82A}">
                    <a16:rowId xmlns:a16="http://schemas.microsoft.com/office/drawing/2014/main" val="10001"/>
                  </a:ext>
                </a:extLst>
              </a:tr>
              <a:tr h="701133">
                <a:tc>
                  <a:txBody>
                    <a:bodyPr/>
                    <a:lstStyle/>
                    <a:p>
                      <a:endParaRPr lang="en-GB" sz="2000" i="1" dirty="0">
                        <a:solidFill>
                          <a:schemeClr val="tx1"/>
                        </a:solidFill>
                      </a:endParaRPr>
                    </a:p>
                  </a:txBody>
                  <a:tcPr marT="45726" marB="45726">
                    <a:solidFill>
                      <a:schemeClr val="accent5">
                        <a:lumMod val="20000"/>
                        <a:lumOff val="80000"/>
                      </a:schemeClr>
                    </a:solidFill>
                  </a:tcPr>
                </a:tc>
                <a:tc>
                  <a:txBody>
                    <a:bodyPr/>
                    <a:lstStyle/>
                    <a:p>
                      <a:pPr algn="r"/>
                      <a:r>
                        <a:rPr lang="en-US" sz="2000" dirty="0">
                          <a:solidFill>
                            <a:schemeClr val="bg1"/>
                          </a:solidFill>
                        </a:rPr>
                        <a:t>Continuous</a:t>
                      </a:r>
                    </a:p>
                    <a:p>
                      <a:pPr algn="r"/>
                      <a:r>
                        <a:rPr lang="en-US" sz="2000" i="0" kern="1200" dirty="0">
                          <a:solidFill>
                            <a:schemeClr val="bg1"/>
                          </a:solidFill>
                          <a:latin typeface="Kruti Dev 010" pitchFamily="2" charset="0"/>
                          <a:ea typeface="+mn-ea"/>
                          <a:cs typeface="+mn-cs"/>
                        </a:rPr>
                        <a:t>fujUrj</a:t>
                      </a:r>
                      <a:endParaRPr lang="en-GB" sz="2000" i="1" dirty="0">
                        <a:solidFill>
                          <a:schemeClr val="bg1"/>
                        </a:solidFill>
                        <a:latin typeface="Kruti Dev 010" pitchFamily="2" charset="0"/>
                      </a:endParaRPr>
                    </a:p>
                  </a:txBody>
                  <a:tcPr marT="45726" marB="45726">
                    <a:solidFill>
                      <a:srgbClr val="800080"/>
                    </a:solidFill>
                  </a:tcPr>
                </a:tc>
                <a:tc>
                  <a:txBody>
                    <a:bodyPr/>
                    <a:lstStyle/>
                    <a:p>
                      <a:pPr algn="ctr"/>
                      <a:r>
                        <a:rPr lang="en-US" sz="4000" b="1" dirty="0">
                          <a:solidFill>
                            <a:schemeClr val="tx1"/>
                          </a:solidFill>
                        </a:rPr>
                        <a:t>=</a:t>
                      </a:r>
                      <a:endParaRPr lang="en-GB" sz="4000" b="1" dirty="0">
                        <a:solidFill>
                          <a:schemeClr val="tx1"/>
                        </a:solidFill>
                      </a:endParaRPr>
                    </a:p>
                  </a:txBody>
                  <a:tcPr marT="45726" marB="45726">
                    <a:noFill/>
                  </a:tcPr>
                </a:tc>
                <a:tc>
                  <a:txBody>
                    <a:bodyPr/>
                    <a:lstStyle/>
                    <a:p>
                      <a:pPr algn="l"/>
                      <a:r>
                        <a:rPr lang="en-US" sz="2000" dirty="0">
                          <a:solidFill>
                            <a:schemeClr val="tx1"/>
                          </a:solidFill>
                        </a:rPr>
                        <a:t>Unlimited</a:t>
                      </a:r>
                    </a:p>
                    <a:p>
                      <a:pPr algn="l"/>
                      <a:r>
                        <a:rPr lang="en-US" sz="2000" b="0" dirty="0">
                          <a:latin typeface="Kruti Dev 010" pitchFamily="2" charset="0"/>
                        </a:rPr>
                        <a:t>vlhfer</a:t>
                      </a:r>
                      <a:endParaRPr lang="en-GB" sz="2000" i="1" dirty="0">
                        <a:solidFill>
                          <a:schemeClr val="tx1"/>
                        </a:solidFill>
                      </a:endParaRPr>
                    </a:p>
                  </a:txBody>
                  <a:tcPr marT="45726" marB="45726">
                    <a:solidFill>
                      <a:schemeClr val="accent5">
                        <a:lumMod val="40000"/>
                        <a:lumOff val="60000"/>
                      </a:schemeClr>
                    </a:solidFill>
                  </a:tcPr>
                </a:tc>
                <a:extLst>
                  <a:ext uri="{0D108BD9-81ED-4DB2-BD59-A6C34878D82A}">
                    <a16:rowId xmlns:a16="http://schemas.microsoft.com/office/drawing/2014/main" val="10002"/>
                  </a:ext>
                </a:extLst>
              </a:tr>
            </a:tbl>
          </a:graphicData>
        </a:graphic>
      </p:graphicFrame>
      <p:sp>
        <p:nvSpPr>
          <p:cNvPr id="8" name="Multiply 7">
            <a:extLst>
              <a:ext uri="{FF2B5EF4-FFF2-40B4-BE49-F238E27FC236}">
                <a16:creationId xmlns:a16="http://schemas.microsoft.com/office/drawing/2014/main" id="{9039A3A0-DE47-4412-B0ED-A682877F5A53}"/>
              </a:ext>
            </a:extLst>
          </p:cNvPr>
          <p:cNvSpPr/>
          <p:nvPr/>
        </p:nvSpPr>
        <p:spPr>
          <a:xfrm>
            <a:off x="10058400" y="2286000"/>
            <a:ext cx="6096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9" name="Multiply 8">
            <a:extLst>
              <a:ext uri="{FF2B5EF4-FFF2-40B4-BE49-F238E27FC236}">
                <a16:creationId xmlns:a16="http://schemas.microsoft.com/office/drawing/2014/main" id="{6B77B341-B0BA-477C-9257-27DC3EDD46ED}"/>
              </a:ext>
            </a:extLst>
          </p:cNvPr>
          <p:cNvSpPr/>
          <p:nvPr/>
        </p:nvSpPr>
        <p:spPr>
          <a:xfrm>
            <a:off x="10058400" y="533400"/>
            <a:ext cx="6096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10" name="Multiply 9">
            <a:extLst>
              <a:ext uri="{FF2B5EF4-FFF2-40B4-BE49-F238E27FC236}">
                <a16:creationId xmlns:a16="http://schemas.microsoft.com/office/drawing/2014/main" id="{6D185098-E6C8-4050-A1DE-3D7F56B12905}"/>
              </a:ext>
            </a:extLst>
          </p:cNvPr>
          <p:cNvSpPr/>
          <p:nvPr/>
        </p:nvSpPr>
        <p:spPr>
          <a:xfrm>
            <a:off x="10058400" y="1600200"/>
            <a:ext cx="6096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grpSp>
        <p:nvGrpSpPr>
          <p:cNvPr id="2" name="Group 14">
            <a:extLst>
              <a:ext uri="{FF2B5EF4-FFF2-40B4-BE49-F238E27FC236}">
                <a16:creationId xmlns:a16="http://schemas.microsoft.com/office/drawing/2014/main" id="{814B769C-D954-4C26-B2D9-9B2185940F3E}"/>
              </a:ext>
            </a:extLst>
          </p:cNvPr>
          <p:cNvGrpSpPr>
            <a:grpSpLocks/>
          </p:cNvGrpSpPr>
          <p:nvPr/>
        </p:nvGrpSpPr>
        <p:grpSpPr bwMode="auto">
          <a:xfrm>
            <a:off x="7391400" y="3067050"/>
            <a:ext cx="3276600" cy="1685925"/>
            <a:chOff x="5867400" y="3067050"/>
            <a:chExt cx="3276600" cy="1685230"/>
          </a:xfrm>
        </p:grpSpPr>
        <p:sp>
          <p:nvSpPr>
            <p:cNvPr id="6" name="Down Arrow 5">
              <a:extLst>
                <a:ext uri="{FF2B5EF4-FFF2-40B4-BE49-F238E27FC236}">
                  <a16:creationId xmlns:a16="http://schemas.microsoft.com/office/drawing/2014/main" id="{81E5A770-6105-41E4-A05B-2D8E2F5C685C}"/>
                </a:ext>
              </a:extLst>
            </p:cNvPr>
            <p:cNvSpPr/>
            <p:nvPr/>
          </p:nvSpPr>
          <p:spPr>
            <a:xfrm>
              <a:off x="6324600" y="3067050"/>
              <a:ext cx="381000" cy="45701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25638" name="TextBox 6">
              <a:extLst>
                <a:ext uri="{FF2B5EF4-FFF2-40B4-BE49-F238E27FC236}">
                  <a16:creationId xmlns:a16="http://schemas.microsoft.com/office/drawing/2014/main" id="{794B64F9-5B0F-489B-92AD-DE76F998B507}"/>
                </a:ext>
              </a:extLst>
            </p:cNvPr>
            <p:cNvSpPr txBox="1">
              <a:spLocks noChangeArrowheads="1"/>
            </p:cNvSpPr>
            <p:nvPr/>
          </p:nvSpPr>
          <p:spPr bwMode="auto">
            <a:xfrm>
              <a:off x="5867400" y="3675062"/>
              <a:ext cx="3276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000000"/>
                  </a:solidFill>
                </a:rPr>
                <a:t>Accumulation of Physical Facility – Unlimited!</a:t>
              </a:r>
            </a:p>
            <a:p>
              <a:pPr eaLnBrk="1" hangingPunct="1"/>
              <a:r>
                <a:rPr lang="en-US" altLang="en-US" sz="2800">
                  <a:solidFill>
                    <a:srgbClr val="000000"/>
                  </a:solidFill>
                  <a:latin typeface="Kruti Dev 010" pitchFamily="2" charset="0"/>
                </a:rPr>
                <a:t>Lqfo/kk laxzg &amp; vlhfer!</a:t>
              </a:r>
            </a:p>
          </p:txBody>
        </p:sp>
        <p:sp>
          <p:nvSpPr>
            <p:cNvPr id="11" name="Multiply 10">
              <a:extLst>
                <a:ext uri="{FF2B5EF4-FFF2-40B4-BE49-F238E27FC236}">
                  <a16:creationId xmlns:a16="http://schemas.microsoft.com/office/drawing/2014/main" id="{601723AA-EB66-40E1-A5F5-399838ACA06E}"/>
                </a:ext>
              </a:extLst>
            </p:cNvPr>
            <p:cNvSpPr/>
            <p:nvPr/>
          </p:nvSpPr>
          <p:spPr>
            <a:xfrm>
              <a:off x="8534400" y="3657357"/>
              <a:ext cx="609600" cy="76168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grpSp>
      <p:grpSp>
        <p:nvGrpSpPr>
          <p:cNvPr id="3" name="Group 15">
            <a:extLst>
              <a:ext uri="{FF2B5EF4-FFF2-40B4-BE49-F238E27FC236}">
                <a16:creationId xmlns:a16="http://schemas.microsoft.com/office/drawing/2014/main" id="{06CCFAA7-6803-4A5D-B09B-BBB3989939BD}"/>
              </a:ext>
            </a:extLst>
          </p:cNvPr>
          <p:cNvGrpSpPr>
            <a:grpSpLocks/>
          </p:cNvGrpSpPr>
          <p:nvPr/>
        </p:nvGrpSpPr>
        <p:grpSpPr bwMode="auto">
          <a:xfrm>
            <a:off x="7391400" y="4876800"/>
            <a:ext cx="3276600" cy="1350963"/>
            <a:chOff x="5867400" y="4876800"/>
            <a:chExt cx="3276600" cy="1351081"/>
          </a:xfrm>
        </p:grpSpPr>
        <p:sp>
          <p:nvSpPr>
            <p:cNvPr id="12" name="Down Arrow 11">
              <a:extLst>
                <a:ext uri="{FF2B5EF4-FFF2-40B4-BE49-F238E27FC236}">
                  <a16:creationId xmlns:a16="http://schemas.microsoft.com/office/drawing/2014/main" id="{7EDA39B2-DA3F-4480-ACEA-34CD1FECCE90}"/>
                </a:ext>
              </a:extLst>
            </p:cNvPr>
            <p:cNvSpPr/>
            <p:nvPr/>
          </p:nvSpPr>
          <p:spPr>
            <a:xfrm>
              <a:off x="6324600" y="4876800"/>
              <a:ext cx="381000" cy="45724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25635" name="TextBox 6">
              <a:extLst>
                <a:ext uri="{FF2B5EF4-FFF2-40B4-BE49-F238E27FC236}">
                  <a16:creationId xmlns:a16="http://schemas.microsoft.com/office/drawing/2014/main" id="{A0341996-75F1-4B7F-A4B6-3D8BDE5CB10B}"/>
                </a:ext>
              </a:extLst>
            </p:cNvPr>
            <p:cNvSpPr txBox="1">
              <a:spLocks noChangeArrowheads="1"/>
            </p:cNvSpPr>
            <p:nvPr/>
          </p:nvSpPr>
          <p:spPr bwMode="auto">
            <a:xfrm>
              <a:off x="5867400" y="5427662"/>
              <a:ext cx="32766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1E00AA"/>
                  </a:solidFill>
                </a:rPr>
                <a:t>Deprivation</a:t>
              </a:r>
            </a:p>
            <a:p>
              <a:pPr eaLnBrk="1" hangingPunct="1"/>
              <a:r>
                <a:rPr lang="en-GB" altLang="en-US" sz="2800" b="1">
                  <a:solidFill>
                    <a:srgbClr val="1E00AA"/>
                  </a:solidFill>
                  <a:latin typeface="Kruti Dev 010" pitchFamily="2" charset="0"/>
                </a:rPr>
                <a:t>nfjnzrk</a:t>
              </a:r>
              <a:endParaRPr lang="en-US" altLang="en-US" sz="2800">
                <a:solidFill>
                  <a:srgbClr val="000000"/>
                </a:solidFill>
                <a:latin typeface="Kruti Dev 010" pitchFamily="2" charset="0"/>
              </a:endParaRPr>
            </a:p>
          </p:txBody>
        </p:sp>
        <p:sp>
          <p:nvSpPr>
            <p:cNvPr id="14" name="Multiply 13">
              <a:extLst>
                <a:ext uri="{FF2B5EF4-FFF2-40B4-BE49-F238E27FC236}">
                  <a16:creationId xmlns:a16="http://schemas.microsoft.com/office/drawing/2014/main" id="{FEA0B37B-13CF-4F05-8223-69685D2E3DBE}"/>
                </a:ext>
              </a:extLst>
            </p:cNvPr>
            <p:cNvSpPr/>
            <p:nvPr/>
          </p:nvSpPr>
          <p:spPr>
            <a:xfrm>
              <a:off x="8534400" y="5334040"/>
              <a:ext cx="609600" cy="76206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grpSp>
      <p:graphicFrame>
        <p:nvGraphicFramePr>
          <p:cNvPr id="16" name="Diagram 15">
            <a:extLst>
              <a:ext uri="{FF2B5EF4-FFF2-40B4-BE49-F238E27FC236}">
                <a16:creationId xmlns:a16="http://schemas.microsoft.com/office/drawing/2014/main" id="{AC1B069E-5CFF-4BCB-87B4-71F461624B1C}"/>
              </a:ext>
            </a:extLst>
          </p:cNvPr>
          <p:cNvGraphicFramePr/>
          <p:nvPr/>
        </p:nvGraphicFramePr>
        <p:xfrm>
          <a:off x="1371605" y="2960689"/>
          <a:ext cx="5714993"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0FB3FD6B-63BD-4272-B094-24C5F5565750}"/>
              </a:ext>
            </a:extLst>
          </p:cNvPr>
          <p:cNvSpPr>
            <a:spLocks noChangeArrowheads="1"/>
          </p:cNvSpPr>
          <p:nvPr/>
        </p:nvSpPr>
        <p:spPr bwMode="auto">
          <a:xfrm>
            <a:off x="250825" y="5232400"/>
            <a:ext cx="1936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Symbol" panose="05050102010706020507" pitchFamily="18" charset="2"/>
              <a:buNone/>
            </a:pPr>
            <a:r>
              <a:rPr lang="en-US" altLang="en-US" sz="2000" b="1">
                <a:solidFill>
                  <a:srgbClr val="FF0000"/>
                </a:solidFill>
              </a:rPr>
              <a:t>Check if you </a:t>
            </a:r>
          </a:p>
          <a:p>
            <a:pPr>
              <a:buFont typeface="Symbol" panose="05050102010706020507" pitchFamily="18" charset="2"/>
              <a:buNone/>
            </a:pPr>
            <a:r>
              <a:rPr lang="en-US" altLang="en-US" sz="2000" b="1">
                <a:solidFill>
                  <a:srgbClr val="FF0000"/>
                </a:solidFill>
              </a:rPr>
              <a:t>are caught up </a:t>
            </a:r>
          </a:p>
          <a:p>
            <a:pPr>
              <a:buFont typeface="Symbol" panose="05050102010706020507" pitchFamily="18" charset="2"/>
              <a:buNone/>
            </a:pPr>
            <a:r>
              <a:rPr lang="en-IN" altLang="en-US" sz="2000" b="1">
                <a:solidFill>
                  <a:srgbClr val="FF0000"/>
                </a:solidFill>
              </a:rPr>
              <a:t>In </a:t>
            </a:r>
            <a:r>
              <a:rPr lang="en-US" altLang="en-US" sz="2000" b="1">
                <a:solidFill>
                  <a:srgbClr val="FF0000"/>
                </a:solidFill>
              </a:rPr>
              <a:t>this loop</a:t>
            </a:r>
          </a:p>
        </p:txBody>
      </p:sp>
      <p:sp>
        <p:nvSpPr>
          <p:cNvPr id="7" name="Rectangle 6">
            <a:extLst>
              <a:ext uri="{FF2B5EF4-FFF2-40B4-BE49-F238E27FC236}">
                <a16:creationId xmlns:a16="http://schemas.microsoft.com/office/drawing/2014/main" id="{ADCCE04C-98D5-46D3-A690-811830013F50}"/>
              </a:ext>
            </a:extLst>
          </p:cNvPr>
          <p:cNvSpPr>
            <a:spLocks noChangeArrowheads="1"/>
          </p:cNvSpPr>
          <p:nvPr/>
        </p:nvSpPr>
        <p:spPr bwMode="auto">
          <a:xfrm>
            <a:off x="3860800" y="4259263"/>
            <a:ext cx="81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a:solidFill>
                  <a:srgbClr val="FF0000"/>
                </a:solidFill>
              </a:rPr>
              <a:t> Loop</a:t>
            </a:r>
            <a:endParaRPr lang="en-US" altLang="en-US">
              <a:solidFill>
                <a:srgbClr val="000000"/>
              </a:solidFil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213DDE9-CAC3-4E87-BD57-CBD6D72B7F54}"/>
              </a:ext>
            </a:extLst>
          </p:cNvPr>
          <p:cNvSpPr/>
          <p:nvPr/>
        </p:nvSpPr>
        <p:spPr>
          <a:xfrm>
            <a:off x="2662238" y="754063"/>
            <a:ext cx="4043362" cy="52133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dirty="0"/>
          </a:p>
        </p:txBody>
      </p:sp>
      <p:sp>
        <p:nvSpPr>
          <p:cNvPr id="30723" name="Title 1">
            <a:extLst>
              <a:ext uri="{FF2B5EF4-FFF2-40B4-BE49-F238E27FC236}">
                <a16:creationId xmlns:a16="http://schemas.microsoft.com/office/drawing/2014/main" id="{AE4A5463-BAB9-4CAC-ADD5-CE1A96429196}"/>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the Self</a:t>
            </a:r>
          </a:p>
        </p:txBody>
      </p:sp>
      <p:sp>
        <p:nvSpPr>
          <p:cNvPr id="4" name="TextBox 38">
            <a:extLst>
              <a:ext uri="{FF2B5EF4-FFF2-40B4-BE49-F238E27FC236}">
                <a16:creationId xmlns:a16="http://schemas.microsoft.com/office/drawing/2014/main" id="{5855FE2C-125E-4A4D-A558-C79C52316836}"/>
              </a:ext>
            </a:extLst>
          </p:cNvPr>
          <p:cNvSpPr txBox="1">
            <a:spLocks noChangeArrowheads="1"/>
          </p:cNvSpPr>
          <p:nvPr/>
        </p:nvSpPr>
        <p:spPr bwMode="auto">
          <a:xfrm>
            <a:off x="2847975" y="785813"/>
            <a:ext cx="3603625" cy="431800"/>
          </a:xfrm>
          <a:prstGeom prst="rect">
            <a:avLst/>
          </a:prstGeom>
          <a:solidFill>
            <a:srgbClr val="80008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Natural Acceptance</a:t>
            </a:r>
          </a:p>
        </p:txBody>
      </p:sp>
      <p:sp>
        <p:nvSpPr>
          <p:cNvPr id="24" name="TextBox 37">
            <a:extLst>
              <a:ext uri="{FF2B5EF4-FFF2-40B4-BE49-F238E27FC236}">
                <a16:creationId xmlns:a16="http://schemas.microsoft.com/office/drawing/2014/main" id="{5E739E4A-1B5D-4A13-8E83-D7411AD599C2}"/>
              </a:ext>
            </a:extLst>
          </p:cNvPr>
          <p:cNvSpPr txBox="1">
            <a:spLocks noChangeArrowheads="1"/>
          </p:cNvSpPr>
          <p:nvPr/>
        </p:nvSpPr>
        <p:spPr bwMode="auto">
          <a:xfrm>
            <a:off x="2847975" y="4443413"/>
            <a:ext cx="3603625" cy="1108075"/>
          </a:xfrm>
          <a:prstGeom prst="rect">
            <a:avLst/>
          </a:prstGeom>
          <a:solidFill>
            <a:srgbClr val="FFC00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en-IN" altLang="en-US" sz="2200" b="1" dirty="0">
              <a:solidFill>
                <a:prstClr val="black"/>
              </a:solidFill>
            </a:endParaRPr>
          </a:p>
          <a:p>
            <a:pPr algn="ctr">
              <a:defRPr/>
            </a:pPr>
            <a:r>
              <a:rPr lang="en-IN" altLang="en-US" sz="2200" b="1" dirty="0">
                <a:solidFill>
                  <a:prstClr val="black"/>
                </a:solidFill>
              </a:rPr>
              <a:t>Imagination</a:t>
            </a:r>
          </a:p>
          <a:p>
            <a:pPr algn="ctr">
              <a:defRPr/>
            </a:pPr>
            <a:endParaRPr lang="en-US" altLang="en-US" sz="2200" b="1" dirty="0">
              <a:solidFill>
                <a:prstClr val="black"/>
              </a:solidFill>
            </a:endParaRPr>
          </a:p>
        </p:txBody>
      </p:sp>
      <p:sp>
        <p:nvSpPr>
          <p:cNvPr id="30726" name="Text Box 10">
            <a:extLst>
              <a:ext uri="{FF2B5EF4-FFF2-40B4-BE49-F238E27FC236}">
                <a16:creationId xmlns:a16="http://schemas.microsoft.com/office/drawing/2014/main" id="{63FB9DD0-B5A6-47E1-88C2-2B8D2ADE898B}"/>
              </a:ext>
            </a:extLst>
          </p:cNvPr>
          <p:cNvSpPr txBox="1">
            <a:spLocks noChangeArrowheads="1"/>
          </p:cNvSpPr>
          <p:nvPr/>
        </p:nvSpPr>
        <p:spPr bwMode="auto">
          <a:xfrm>
            <a:off x="0" y="4443413"/>
            <a:ext cx="26622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2000" b="1">
                <a:solidFill>
                  <a:srgbClr val="7F007F"/>
                </a:solidFill>
              </a:rPr>
              <a:t>COMPETENCE</a:t>
            </a:r>
          </a:p>
          <a:p>
            <a:pPr eaLnBrk="1" hangingPunct="1">
              <a:spcAft>
                <a:spcPts val="1000"/>
              </a:spcAft>
            </a:pPr>
            <a:r>
              <a:rPr lang="en-US" altLang="en-US" sz="2000" b="1">
                <a:solidFill>
                  <a:srgbClr val="1E00AA"/>
                </a:solidFill>
              </a:rPr>
              <a:t>What I am</a:t>
            </a:r>
          </a:p>
          <a:p>
            <a:pPr eaLnBrk="1" hangingPunct="1">
              <a:spcAft>
                <a:spcPts val="1000"/>
              </a:spcAft>
            </a:pPr>
            <a:r>
              <a:rPr lang="en-US" altLang="en-US" sz="2000" b="1"/>
              <a:t>Current State</a:t>
            </a:r>
          </a:p>
        </p:txBody>
      </p:sp>
      <p:sp>
        <p:nvSpPr>
          <p:cNvPr id="28" name="Right Brace 27">
            <a:extLst>
              <a:ext uri="{FF2B5EF4-FFF2-40B4-BE49-F238E27FC236}">
                <a16:creationId xmlns:a16="http://schemas.microsoft.com/office/drawing/2014/main" id="{440576F4-E64F-4ED2-A1E3-22F41E61E04C}"/>
              </a:ext>
            </a:extLst>
          </p:cNvPr>
          <p:cNvSpPr/>
          <p:nvPr/>
        </p:nvSpPr>
        <p:spPr>
          <a:xfrm rot="10800000">
            <a:off x="2338388" y="809625"/>
            <a:ext cx="228600" cy="164782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29" name="Right Brace 28">
            <a:extLst>
              <a:ext uri="{FF2B5EF4-FFF2-40B4-BE49-F238E27FC236}">
                <a16:creationId xmlns:a16="http://schemas.microsoft.com/office/drawing/2014/main" id="{5D3C25F5-0BF0-439E-910B-8F44D24AD487}"/>
              </a:ext>
            </a:extLst>
          </p:cNvPr>
          <p:cNvSpPr/>
          <p:nvPr/>
        </p:nvSpPr>
        <p:spPr>
          <a:xfrm rot="10800000">
            <a:off x="2338388" y="4470400"/>
            <a:ext cx="228600" cy="104616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30729" name="Text Box 10">
            <a:extLst>
              <a:ext uri="{FF2B5EF4-FFF2-40B4-BE49-F238E27FC236}">
                <a16:creationId xmlns:a16="http://schemas.microsoft.com/office/drawing/2014/main" id="{DDAF8B20-397B-463E-8D89-1C51C598689E}"/>
              </a:ext>
            </a:extLst>
          </p:cNvPr>
          <p:cNvSpPr txBox="1">
            <a:spLocks noChangeArrowheads="1"/>
          </p:cNvSpPr>
          <p:nvPr/>
        </p:nvSpPr>
        <p:spPr bwMode="auto">
          <a:xfrm>
            <a:off x="-39688" y="830263"/>
            <a:ext cx="2701926"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2000" b="1">
                <a:solidFill>
                  <a:srgbClr val="7F007F"/>
                </a:solidFill>
              </a:rPr>
              <a:t>INTENTION</a:t>
            </a:r>
          </a:p>
          <a:p>
            <a:pPr eaLnBrk="1" hangingPunct="1">
              <a:spcAft>
                <a:spcPts val="1000"/>
              </a:spcAft>
            </a:pPr>
            <a:r>
              <a:rPr lang="en-US" altLang="en-US" sz="2000" b="1">
                <a:solidFill>
                  <a:srgbClr val="1E00AA"/>
                </a:solidFill>
              </a:rPr>
              <a:t>What I really </a:t>
            </a:r>
          </a:p>
          <a:p>
            <a:pPr eaLnBrk="1" hangingPunct="1">
              <a:spcAft>
                <a:spcPts val="1000"/>
              </a:spcAft>
            </a:pPr>
            <a:r>
              <a:rPr lang="en-US" altLang="en-US" sz="2000" b="1">
                <a:solidFill>
                  <a:srgbClr val="1E00AA"/>
                </a:solidFill>
              </a:rPr>
              <a:t> want to be</a:t>
            </a:r>
          </a:p>
          <a:p>
            <a:pPr eaLnBrk="1" hangingPunct="1">
              <a:spcAft>
                <a:spcPts val="1000"/>
              </a:spcAft>
            </a:pPr>
            <a:r>
              <a:rPr lang="en-US" altLang="en-US" sz="2000" b="1"/>
              <a:t>Desired State</a:t>
            </a:r>
          </a:p>
        </p:txBody>
      </p:sp>
      <p:cxnSp>
        <p:nvCxnSpPr>
          <p:cNvPr id="38" name="Straight Arrow Connector 37">
            <a:extLst>
              <a:ext uri="{FF2B5EF4-FFF2-40B4-BE49-F238E27FC236}">
                <a16:creationId xmlns:a16="http://schemas.microsoft.com/office/drawing/2014/main" id="{405928BF-80AC-4D55-B9DB-BCA969B430B5}"/>
              </a:ext>
            </a:extLst>
          </p:cNvPr>
          <p:cNvCxnSpPr>
            <a:cxnSpLocks/>
          </p:cNvCxnSpPr>
          <p:nvPr/>
        </p:nvCxnSpPr>
        <p:spPr>
          <a:xfrm>
            <a:off x="4608513" y="1223963"/>
            <a:ext cx="0" cy="3219450"/>
          </a:xfrm>
          <a:prstGeom prst="straightConnector1">
            <a:avLst/>
          </a:prstGeom>
          <a:ln>
            <a:solidFill>
              <a:srgbClr val="FF0000"/>
            </a:solidFill>
            <a:headEnd type="none"/>
            <a:tailEnd type="arrow"/>
          </a:ln>
        </p:spPr>
        <p:style>
          <a:lnRef idx="2">
            <a:schemeClr val="dk1"/>
          </a:lnRef>
          <a:fillRef idx="0">
            <a:schemeClr val="dk1"/>
          </a:fillRef>
          <a:effectRef idx="1">
            <a:schemeClr val="dk1"/>
          </a:effectRef>
          <a:fontRef idx="minor">
            <a:schemeClr val="tx1"/>
          </a:fontRef>
        </p:style>
      </p:cxnSp>
      <p:sp>
        <p:nvSpPr>
          <p:cNvPr id="30731" name="TextBox 38">
            <a:extLst>
              <a:ext uri="{FF2B5EF4-FFF2-40B4-BE49-F238E27FC236}">
                <a16:creationId xmlns:a16="http://schemas.microsoft.com/office/drawing/2014/main" id="{D7E51694-CA8D-45A9-AC43-2B98C1A588B8}"/>
              </a:ext>
            </a:extLst>
          </p:cNvPr>
          <p:cNvSpPr txBox="1">
            <a:spLocks noChangeArrowheads="1"/>
          </p:cNvSpPr>
          <p:nvPr/>
        </p:nvSpPr>
        <p:spPr bwMode="auto">
          <a:xfrm>
            <a:off x="4675188" y="2352675"/>
            <a:ext cx="15160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Dialogue?</a:t>
            </a:r>
          </a:p>
          <a:p>
            <a:endParaRPr lang="en-US" altLang="en-US"/>
          </a:p>
          <a:p>
            <a:r>
              <a:rPr lang="en-US" altLang="en-US"/>
              <a:t>Guiding?</a:t>
            </a:r>
          </a:p>
        </p:txBody>
      </p:sp>
      <p:sp>
        <p:nvSpPr>
          <p:cNvPr id="25" name="Thought Bubble: Cloud 24">
            <a:extLst>
              <a:ext uri="{FF2B5EF4-FFF2-40B4-BE49-F238E27FC236}">
                <a16:creationId xmlns:a16="http://schemas.microsoft.com/office/drawing/2014/main" id="{7268EA86-3115-4DFA-A75C-48A708D84475}"/>
              </a:ext>
            </a:extLst>
          </p:cNvPr>
          <p:cNvSpPr/>
          <p:nvPr/>
        </p:nvSpPr>
        <p:spPr>
          <a:xfrm>
            <a:off x="7778750" y="3124200"/>
            <a:ext cx="4260850" cy="3509963"/>
          </a:xfrm>
          <a:prstGeom prst="cloudCallout">
            <a:avLst>
              <a:gd name="adj1" fmla="val -77085"/>
              <a:gd name="adj2" fmla="val 12957"/>
            </a:avLst>
          </a:prstGeom>
          <a:noFill/>
          <a:ln w="3175">
            <a:solidFill>
              <a:schemeClr val="tx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altLang="en-US" b="1" dirty="0">
                <a:solidFill>
                  <a:prstClr val="black"/>
                </a:solidFill>
              </a:rPr>
              <a:t>Our feeling, imagination may keep fluctuating</a:t>
            </a:r>
          </a:p>
          <a:p>
            <a:pPr algn="ctr">
              <a:defRPr/>
            </a:pPr>
            <a:endParaRPr lang="en-IN" altLang="en-US" b="1" dirty="0">
              <a:solidFill>
                <a:prstClr val="black"/>
              </a:solidFill>
            </a:endParaRPr>
          </a:p>
          <a:p>
            <a:pPr algn="ctr">
              <a:defRPr/>
            </a:pPr>
            <a:r>
              <a:rPr lang="en-US" altLang="en-US" b="1" dirty="0">
                <a:solidFill>
                  <a:prstClr val="black"/>
                </a:solidFill>
              </a:rPr>
              <a:t>When our feeling, imagination is guided by our Natural Acceptance, we are in harmony within… we are happy!</a:t>
            </a:r>
          </a:p>
          <a:p>
            <a:pPr algn="ctr">
              <a:defRPr/>
            </a:pPr>
            <a:endParaRPr lang="en-IN" altLang="en-US" b="1" dirty="0">
              <a:solidFill>
                <a:prstClr val="black"/>
              </a:solidFill>
            </a:endParaRPr>
          </a:p>
        </p:txBody>
      </p:sp>
      <p:sp>
        <p:nvSpPr>
          <p:cNvPr id="31" name="Speech Bubble: Rectangle 30">
            <a:extLst>
              <a:ext uri="{FF2B5EF4-FFF2-40B4-BE49-F238E27FC236}">
                <a16:creationId xmlns:a16="http://schemas.microsoft.com/office/drawing/2014/main" id="{592B2B6E-4831-447F-9C54-BBD430C2ED2C}"/>
              </a:ext>
            </a:extLst>
          </p:cNvPr>
          <p:cNvSpPr/>
          <p:nvPr/>
        </p:nvSpPr>
        <p:spPr>
          <a:xfrm>
            <a:off x="6891338" y="606425"/>
            <a:ext cx="5086350" cy="1984375"/>
          </a:xfrm>
          <a:prstGeom prst="wedgeRectCallout">
            <a:avLst>
              <a:gd name="adj1" fmla="val -58116"/>
              <a:gd name="adj2" fmla="val -35625"/>
            </a:avLst>
          </a:prstGeom>
          <a:solidFill>
            <a:srgbClr val="7F007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b="1" dirty="0">
                <a:solidFill>
                  <a:prstClr val="white"/>
                </a:solidFill>
                <a:latin typeface="Arial" panose="020B0604020202020204" pitchFamily="34" charset="0"/>
                <a:cs typeface="Arial" panose="020B0604020202020204" pitchFamily="34" charset="0"/>
              </a:rPr>
              <a:t>This part is definite, un-corrupted, pure, innate in every Self!</a:t>
            </a:r>
          </a:p>
          <a:p>
            <a:pPr eaLnBrk="1" fontAlgn="auto" hangingPunct="1">
              <a:spcBef>
                <a:spcPts val="0"/>
              </a:spcBef>
              <a:spcAft>
                <a:spcPts val="0"/>
              </a:spcAft>
              <a:defRPr/>
            </a:pPr>
            <a:endParaRPr lang="en-US" b="1" dirty="0">
              <a:solidFill>
                <a:prstClr val="white"/>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US" b="1" dirty="0">
                <a:solidFill>
                  <a:prstClr val="white"/>
                </a:solidFill>
                <a:latin typeface="Arial" panose="020B0604020202020204" pitchFamily="34" charset="0"/>
                <a:cs typeface="Arial" panose="020B0604020202020204" pitchFamily="34" charset="0"/>
              </a:rPr>
              <a:t>We may or may not be aware of it</a:t>
            </a:r>
          </a:p>
          <a:p>
            <a:pPr eaLnBrk="1" fontAlgn="auto" hangingPunct="1">
              <a:spcBef>
                <a:spcPts val="0"/>
              </a:spcBef>
              <a:spcAft>
                <a:spcPts val="0"/>
              </a:spcAft>
              <a:defRPr/>
            </a:pPr>
            <a:endParaRPr lang="en-US" b="1" dirty="0">
              <a:solidFill>
                <a:prstClr val="white"/>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US" b="1" dirty="0">
                <a:solidFill>
                  <a:prstClr val="white"/>
                </a:solidFill>
                <a:latin typeface="Arial" panose="020B0604020202020204" pitchFamily="34" charset="0"/>
                <a:cs typeface="Arial" panose="020B0604020202020204" pitchFamily="34" charset="0"/>
              </a:rPr>
              <a:t>We have the potential to be aware of it, and to take guidance from it!</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D1DE73C-850E-47AE-A6A6-F4E552B6260A}"/>
              </a:ext>
            </a:extLst>
          </p:cNvPr>
          <p:cNvSpPr>
            <a:spLocks noGrp="1"/>
          </p:cNvSpPr>
          <p:nvPr>
            <p:ph type="subTitle" idx="1"/>
          </p:nvPr>
        </p:nvSpPr>
        <p:spPr/>
        <p:txBody>
          <a:bodyPr/>
          <a:lstStyle/>
          <a:p>
            <a:pPr algn="ctr"/>
            <a:r>
              <a:rPr lang="en-US" dirty="0"/>
              <a:t>Developing self-confidence, overcoming peer pressure…</a:t>
            </a:r>
          </a:p>
        </p:txBody>
      </p:sp>
      <p:sp>
        <p:nvSpPr>
          <p:cNvPr id="4098" name="Title 10">
            <a:extLst>
              <a:ext uri="{FF2B5EF4-FFF2-40B4-BE49-F238E27FC236}">
                <a16:creationId xmlns:a16="http://schemas.microsoft.com/office/drawing/2014/main" id="{19EA6050-C723-4876-9E30-1ED463DD1B89}"/>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p>
            <a:pPr marL="457200" indent="-457200" algn="ctr"/>
            <a:r>
              <a:rPr lang="en-GB" altLang="en-US" sz="3600" dirty="0">
                <a:latin typeface="Arial" panose="020B0604020202020204" pitchFamily="34" charset="0"/>
                <a:cs typeface="Arial" panose="020B0604020202020204" pitchFamily="34" charset="0"/>
              </a:rPr>
              <a:t>   UHV-I</a:t>
            </a: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Session 6</a:t>
            </a: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Resolution of Concerns at the Individual Level </a:t>
            </a:r>
            <a:endParaRPr lang="en-GB" altLang="en-US" sz="2200" dirty="0">
              <a:latin typeface="Arial" panose="020B0604020202020204" pitchFamily="34" charset="0"/>
              <a:cs typeface="Arial" panose="020B0604020202020204"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B4ECA09D-8BBB-4AD1-8E86-F86DE3F6D1AA}"/>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cs typeface="Arial" panose="020B0604020202020204" pitchFamily="34" charset="0"/>
              </a:rPr>
              <a:t>Sources of Imagination</a:t>
            </a:r>
            <a:endParaRPr lang="en-US" altLang="en-US" dirty="0"/>
          </a:p>
        </p:txBody>
      </p:sp>
      <p:sp>
        <p:nvSpPr>
          <p:cNvPr id="22531" name="Rectangle 8">
            <a:extLst>
              <a:ext uri="{FF2B5EF4-FFF2-40B4-BE49-F238E27FC236}">
                <a16:creationId xmlns:a16="http://schemas.microsoft.com/office/drawing/2014/main" id="{86A0C494-6152-414F-8A69-EDF80DF43F51}"/>
              </a:ext>
            </a:extLst>
          </p:cNvPr>
          <p:cNvSpPr>
            <a:spLocks noChangeArrowheads="1"/>
          </p:cNvSpPr>
          <p:nvPr/>
        </p:nvSpPr>
        <p:spPr bwMode="auto">
          <a:xfrm>
            <a:off x="1524000" y="1152525"/>
            <a:ext cx="1057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Self  </a:t>
            </a:r>
            <a:r>
              <a:rPr lang="en-US" altLang="en-US" sz="2800">
                <a:solidFill>
                  <a:srgbClr val="1E00AA"/>
                </a:solidFill>
                <a:latin typeface="Kruti Dev 010" pitchFamily="2" charset="0"/>
              </a:rPr>
              <a:t>eSa</a:t>
            </a:r>
            <a:r>
              <a:rPr lang="en-US" altLang="en-US" sz="2400">
                <a:solidFill>
                  <a:srgbClr val="000000"/>
                </a:solidFill>
                <a:latin typeface="Kruti Dev 010" pitchFamily="2" charset="0"/>
              </a:rPr>
              <a:t> </a:t>
            </a:r>
            <a:endParaRPr lang="en-US" altLang="en-US" sz="2000">
              <a:solidFill>
                <a:srgbClr val="000000"/>
              </a:solidFill>
            </a:endParaRPr>
          </a:p>
        </p:txBody>
      </p:sp>
      <p:graphicFrame>
        <p:nvGraphicFramePr>
          <p:cNvPr id="34" name="Table 33">
            <a:extLst>
              <a:ext uri="{FF2B5EF4-FFF2-40B4-BE49-F238E27FC236}">
                <a16:creationId xmlns:a16="http://schemas.microsoft.com/office/drawing/2014/main" id="{7FAEEEDD-A809-423F-841F-E229407B5449}"/>
              </a:ext>
            </a:extLst>
          </p:cNvPr>
          <p:cNvGraphicFramePr>
            <a:graphicFrameLocks noGrp="1"/>
          </p:cNvGraphicFramePr>
          <p:nvPr/>
        </p:nvGraphicFramePr>
        <p:xfrm>
          <a:off x="3733800" y="533400"/>
          <a:ext cx="2084388" cy="4419599"/>
        </p:xfrm>
        <a:graphic>
          <a:graphicData uri="http://schemas.openxmlformats.org/drawingml/2006/table">
            <a:tbl>
              <a:tblPr/>
              <a:tblGrid>
                <a:gridCol w="348970">
                  <a:extLst>
                    <a:ext uri="{9D8B030D-6E8A-4147-A177-3AD203B41FA5}">
                      <a16:colId xmlns:a16="http://schemas.microsoft.com/office/drawing/2014/main" val="20000"/>
                    </a:ext>
                  </a:extLst>
                </a:gridCol>
                <a:gridCol w="1735418">
                  <a:extLst>
                    <a:ext uri="{9D8B030D-6E8A-4147-A177-3AD203B41FA5}">
                      <a16:colId xmlns:a16="http://schemas.microsoft.com/office/drawing/2014/main" val="20001"/>
                    </a:ext>
                  </a:extLst>
                </a:gridCol>
              </a:tblGrid>
              <a:tr h="713876">
                <a:tc>
                  <a:txBody>
                    <a:bodyPr/>
                    <a:lstStyle/>
                    <a:p>
                      <a:pPr marL="0" marR="0">
                        <a:spcBef>
                          <a:spcPts val="0"/>
                        </a:spcBef>
                        <a:spcAft>
                          <a:spcPts val="0"/>
                        </a:spcAft>
                      </a:pPr>
                      <a:endParaRPr lang="en-US" sz="1800" b="1" dirty="0">
                        <a:latin typeface="Times New Roman"/>
                        <a:ea typeface="Times New Roman"/>
                      </a:endParaRPr>
                    </a:p>
                  </a:txBody>
                  <a:tcPr marL="68562" marR="68562"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endParaRPr lang="en-US" sz="24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lgn="r">
                        <a:spcBef>
                          <a:spcPts val="0"/>
                        </a:spcBef>
                        <a:spcAft>
                          <a:spcPts val="0"/>
                        </a:spcAft>
                      </a:pPr>
                      <a:r>
                        <a:rPr lang="en-US" sz="2000" b="1">
                          <a:latin typeface="Arial"/>
                          <a:ea typeface="Times New Roman"/>
                        </a:rPr>
                        <a:t>1.</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tx1"/>
                        </a:solidFill>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50219">
                <a:tc>
                  <a:txBody>
                    <a:bodyPr/>
                    <a:lstStyle/>
                    <a:p>
                      <a:r>
                        <a:rPr lang="en-US" sz="1800" b="1" baseline="0" dirty="0">
                          <a:latin typeface="Times New Roman"/>
                          <a:ea typeface="Calibri"/>
                        </a:rPr>
                        <a:t> </a:t>
                      </a:r>
                      <a:r>
                        <a:rPr lang="en-US" sz="2000" b="1" dirty="0">
                          <a:latin typeface="Arial"/>
                          <a:ea typeface="Calibri"/>
                        </a:rPr>
                        <a:t>2.</a:t>
                      </a:r>
                      <a:r>
                        <a:rPr lang="en-US" sz="1200" b="1" dirty="0">
                          <a:latin typeface="Calibri"/>
                          <a:ea typeface="Calibri"/>
                        </a:rPr>
                        <a:t> </a:t>
                      </a: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13876">
                <a:tc>
                  <a:txBody>
                    <a:bodyPr/>
                    <a:lstStyle/>
                    <a:p>
                      <a:pPr marL="0" marR="0" algn="r">
                        <a:spcBef>
                          <a:spcPts val="0"/>
                        </a:spcBef>
                        <a:spcAft>
                          <a:spcPts val="0"/>
                        </a:spcAft>
                      </a:pPr>
                      <a:r>
                        <a:rPr lang="en-US" sz="2000" b="1" dirty="0">
                          <a:latin typeface="Arial"/>
                          <a:ea typeface="Times New Roman"/>
                        </a:rPr>
                        <a:t>3.</a:t>
                      </a:r>
                      <a:endParaRPr lang="en-US" sz="1800" b="1" dirty="0">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Desire</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bPNk</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13876">
                <a:tc>
                  <a:txBody>
                    <a:bodyPr/>
                    <a:lstStyle/>
                    <a:p>
                      <a:pPr marL="0" marR="0" algn="r">
                        <a:spcBef>
                          <a:spcPts val="0"/>
                        </a:spcBef>
                        <a:spcAft>
                          <a:spcPts val="0"/>
                        </a:spcAft>
                      </a:pPr>
                      <a:r>
                        <a:rPr lang="en-US" sz="2000" b="1">
                          <a:latin typeface="Arial"/>
                          <a:ea typeface="Times New Roman"/>
                        </a:rPr>
                        <a:t>4.</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Thought</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fopkj</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13876">
                <a:tc>
                  <a:txBody>
                    <a:bodyPr/>
                    <a:lstStyle/>
                    <a:p>
                      <a:pPr marL="0" marR="0" algn="r">
                        <a:spcBef>
                          <a:spcPts val="0"/>
                        </a:spcBef>
                        <a:spcAft>
                          <a:spcPts val="0"/>
                        </a:spcAft>
                      </a:pPr>
                      <a:r>
                        <a:rPr lang="en-US" sz="2000" b="1">
                          <a:latin typeface="Arial"/>
                          <a:ea typeface="Times New Roman"/>
                        </a:rPr>
                        <a:t>5.</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Expectation</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vk'kk</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22552" name="Rectangle 10">
            <a:extLst>
              <a:ext uri="{FF2B5EF4-FFF2-40B4-BE49-F238E27FC236}">
                <a16:creationId xmlns:a16="http://schemas.microsoft.com/office/drawing/2014/main" id="{CFCFD03A-3822-464E-A582-A1AF0BA72258}"/>
              </a:ext>
            </a:extLst>
          </p:cNvPr>
          <p:cNvSpPr>
            <a:spLocks noChangeArrowheads="1"/>
          </p:cNvSpPr>
          <p:nvPr/>
        </p:nvSpPr>
        <p:spPr bwMode="auto">
          <a:xfrm>
            <a:off x="1524000" y="5181600"/>
            <a:ext cx="1509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Body </a:t>
            </a:r>
            <a:r>
              <a:rPr lang="en-US" altLang="en-US" sz="2800">
                <a:solidFill>
                  <a:srgbClr val="1E00AA"/>
                </a:solidFill>
                <a:latin typeface="Kruti Dev 010" pitchFamily="2" charset="0"/>
              </a:rPr>
              <a:t>'kjhj</a:t>
            </a:r>
            <a:r>
              <a:rPr lang="en-US" altLang="en-US" sz="2400">
                <a:solidFill>
                  <a:srgbClr val="000000"/>
                </a:solidFill>
                <a:latin typeface="Kruti Dev 010" pitchFamily="2" charset="0"/>
              </a:rPr>
              <a:t> </a:t>
            </a:r>
            <a:endParaRPr lang="en-US" altLang="en-US" sz="2000">
              <a:solidFill>
                <a:srgbClr val="000000"/>
              </a:solidFill>
            </a:endParaRPr>
          </a:p>
        </p:txBody>
      </p:sp>
      <p:cxnSp>
        <p:nvCxnSpPr>
          <p:cNvPr id="37" name="Straight Connector 36">
            <a:extLst>
              <a:ext uri="{FF2B5EF4-FFF2-40B4-BE49-F238E27FC236}">
                <a16:creationId xmlns:a16="http://schemas.microsoft.com/office/drawing/2014/main" id="{9CC9C5D2-9325-47C0-8F56-CC938F023173}"/>
              </a:ext>
            </a:extLst>
          </p:cNvPr>
          <p:cNvCxnSpPr/>
          <p:nvPr/>
        </p:nvCxnSpPr>
        <p:spPr>
          <a:xfrm rot="10800000">
            <a:off x="1524000" y="4953000"/>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54" name="Oval 8">
            <a:extLst>
              <a:ext uri="{FF2B5EF4-FFF2-40B4-BE49-F238E27FC236}">
                <a16:creationId xmlns:a16="http://schemas.microsoft.com/office/drawing/2014/main" id="{AC2E69C5-2FBA-4E4A-9F7A-1EA68A2FA231}"/>
              </a:ext>
            </a:extLst>
          </p:cNvPr>
          <p:cNvSpPr>
            <a:spLocks noChangeAspect="1" noChangeArrowheads="1"/>
          </p:cNvSpPr>
          <p:nvPr/>
        </p:nvSpPr>
        <p:spPr bwMode="auto">
          <a:xfrm>
            <a:off x="5516563" y="2319338"/>
            <a:ext cx="3094037" cy="3022600"/>
          </a:xfrm>
          <a:prstGeom prst="ellipse">
            <a:avLst/>
          </a:prstGeom>
          <a:solidFill>
            <a:srgbClr val="FFFFFF">
              <a:alpha val="0"/>
            </a:srgbClr>
          </a:solidFill>
          <a:ln w="9525">
            <a:solidFill>
              <a:srgbClr val="FF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200">
              <a:solidFill>
                <a:srgbClr val="000000"/>
              </a:solidFill>
            </a:endParaRPr>
          </a:p>
        </p:txBody>
      </p:sp>
      <p:graphicFrame>
        <p:nvGraphicFramePr>
          <p:cNvPr id="53" name="Table 52">
            <a:extLst>
              <a:ext uri="{FF2B5EF4-FFF2-40B4-BE49-F238E27FC236}">
                <a16:creationId xmlns:a16="http://schemas.microsoft.com/office/drawing/2014/main" id="{8160827C-D030-4ABD-80DF-A661C00AC188}"/>
              </a:ext>
            </a:extLst>
          </p:cNvPr>
          <p:cNvGraphicFramePr>
            <a:graphicFrameLocks noGrp="1"/>
          </p:cNvGraphicFramePr>
          <p:nvPr/>
        </p:nvGraphicFramePr>
        <p:xfrm>
          <a:off x="5810250" y="533400"/>
          <a:ext cx="2827338" cy="4419599"/>
        </p:xfrm>
        <a:graphic>
          <a:graphicData uri="http://schemas.openxmlformats.org/drawingml/2006/table">
            <a:tbl>
              <a:tblPr/>
              <a:tblGrid>
                <a:gridCol w="2827338">
                  <a:extLst>
                    <a:ext uri="{9D8B030D-6E8A-4147-A177-3AD203B41FA5}">
                      <a16:colId xmlns:a16="http://schemas.microsoft.com/office/drawing/2014/main" val="20000"/>
                    </a:ext>
                  </a:extLst>
                </a:gridCol>
              </a:tblGrid>
              <a:tr h="713876">
                <a:tc>
                  <a:txBody>
                    <a:bodyPr/>
                    <a:lstStyle/>
                    <a:p>
                      <a:pPr marL="0" marR="0" algn="ctr">
                        <a:spcBef>
                          <a:spcPts val="0"/>
                        </a:spcBef>
                        <a:spcAft>
                          <a:spcPts val="0"/>
                        </a:spcAft>
                      </a:pPr>
                      <a:r>
                        <a:rPr lang="en-US" sz="2000" b="1" dirty="0">
                          <a:latin typeface="Arial"/>
                          <a:ea typeface="Times New Roman"/>
                        </a:rPr>
                        <a:t>Activity</a:t>
                      </a:r>
                      <a:endParaRPr lang="en-US" sz="1800" b="1" dirty="0">
                        <a:latin typeface="Times New Roman"/>
                        <a:ea typeface="Times New Roman"/>
                      </a:endParaRPr>
                    </a:p>
                    <a:p>
                      <a:pPr marL="0" marR="0" algn="ctr">
                        <a:spcBef>
                          <a:spcPts val="0"/>
                        </a:spcBef>
                        <a:spcAft>
                          <a:spcPts val="0"/>
                        </a:spcAft>
                      </a:pPr>
                      <a:r>
                        <a:rPr lang="en-US" sz="2400" b="1" kern="1200" dirty="0" err="1">
                          <a:solidFill>
                            <a:srgbClr val="002060"/>
                          </a:solidFill>
                          <a:latin typeface="Kruti Dev 010"/>
                          <a:ea typeface="Times New Roman"/>
                          <a:cs typeface="Arial"/>
                        </a:rPr>
                        <a:t>fØz;k</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50219">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13876">
                <a:tc>
                  <a:txBody>
                    <a:bodyPr/>
                    <a:lstStyle/>
                    <a:p>
                      <a:pPr marL="0" marR="0">
                        <a:spcBef>
                          <a:spcPts val="0"/>
                        </a:spcBef>
                        <a:spcAft>
                          <a:spcPts val="0"/>
                        </a:spcAft>
                      </a:pPr>
                      <a:r>
                        <a:rPr lang="en-US" sz="2000" b="1" dirty="0">
                          <a:latin typeface="Arial"/>
                          <a:ea typeface="Times New Roman"/>
                        </a:rPr>
                        <a:t>Imaging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fp</a:t>
                      </a:r>
                      <a:r>
                        <a:rPr lang="en-US" sz="2400" b="1" kern="1200" dirty="0">
                          <a:solidFill>
                            <a:srgbClr val="002060"/>
                          </a:solidFill>
                          <a:latin typeface="Kruti Dev 010"/>
                          <a:ea typeface="Times New Roman"/>
                          <a:cs typeface="Arial"/>
                        </a:rPr>
                        <a:t>=.k</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13876">
                <a:tc>
                  <a:txBody>
                    <a:bodyPr/>
                    <a:lstStyle/>
                    <a:p>
                      <a:pPr marL="0" marR="0">
                        <a:spcBef>
                          <a:spcPts val="0"/>
                        </a:spcBef>
                        <a:spcAft>
                          <a:spcPts val="0"/>
                        </a:spcAft>
                      </a:pPr>
                      <a:r>
                        <a:rPr lang="en-US" sz="2000" b="1" dirty="0" err="1">
                          <a:latin typeface="Arial"/>
                          <a:ea typeface="Times New Roman"/>
                        </a:rPr>
                        <a:t>Analysing</a:t>
                      </a:r>
                      <a:r>
                        <a:rPr lang="en-US" sz="2000" b="1" dirty="0">
                          <a:latin typeface="Arial"/>
                          <a:ea typeface="Times New Roman"/>
                        </a:rPr>
                        <a:t>-Comparing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fo'ys"k.k&amp;rqyu</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13876">
                <a:tc>
                  <a:txBody>
                    <a:bodyPr/>
                    <a:lstStyle/>
                    <a:p>
                      <a:pPr marL="0" marR="0">
                        <a:spcBef>
                          <a:spcPts val="0"/>
                        </a:spcBef>
                        <a:spcAft>
                          <a:spcPts val="0"/>
                        </a:spcAft>
                      </a:pPr>
                      <a:r>
                        <a:rPr lang="en-US" sz="2000" b="1" dirty="0">
                          <a:latin typeface="Arial"/>
                          <a:ea typeface="Times New Roman"/>
                        </a:rPr>
                        <a:t>Selecting-Tasting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p;u&amp;vkLoknu</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pSp>
        <p:nvGrpSpPr>
          <p:cNvPr id="22569" name="Group 5">
            <a:extLst>
              <a:ext uri="{FF2B5EF4-FFF2-40B4-BE49-F238E27FC236}">
                <a16:creationId xmlns:a16="http://schemas.microsoft.com/office/drawing/2014/main" id="{7719EF0A-C944-4EA5-BA3D-703E8DC5FE2D}"/>
              </a:ext>
            </a:extLst>
          </p:cNvPr>
          <p:cNvGrpSpPr>
            <a:grpSpLocks/>
          </p:cNvGrpSpPr>
          <p:nvPr/>
        </p:nvGrpSpPr>
        <p:grpSpPr bwMode="auto">
          <a:xfrm>
            <a:off x="1981200" y="4800600"/>
            <a:ext cx="1447800" cy="457200"/>
            <a:chOff x="457200" y="4800600"/>
            <a:chExt cx="1447800" cy="457200"/>
          </a:xfrm>
        </p:grpSpPr>
        <p:cxnSp>
          <p:nvCxnSpPr>
            <p:cNvPr id="4" name="Straight Arrow Connector 3">
              <a:extLst>
                <a:ext uri="{FF2B5EF4-FFF2-40B4-BE49-F238E27FC236}">
                  <a16:creationId xmlns:a16="http://schemas.microsoft.com/office/drawing/2014/main" id="{1170F627-D067-4EA6-B54C-9E479F6674E9}"/>
                </a:ext>
              </a:extLst>
            </p:cNvPr>
            <p:cNvCxnSpPr/>
            <p:nvPr/>
          </p:nvCxnSpPr>
          <p:spPr>
            <a:xfrm>
              <a:off x="457200" y="4800600"/>
              <a:ext cx="0" cy="457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CBC2B8C-4C34-4D3E-967B-B36FF63C5208}"/>
                </a:ext>
              </a:extLst>
            </p:cNvPr>
            <p:cNvCxnSpPr/>
            <p:nvPr/>
          </p:nvCxnSpPr>
          <p:spPr>
            <a:xfrm>
              <a:off x="533400" y="4800600"/>
              <a:ext cx="0" cy="45720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2596" name="Rectangle 4">
              <a:extLst>
                <a:ext uri="{FF2B5EF4-FFF2-40B4-BE49-F238E27FC236}">
                  <a16:creationId xmlns:a16="http://schemas.microsoft.com/office/drawing/2014/main" id="{39CD59BA-F774-4ED4-B555-DECE93297AA8}"/>
                </a:ext>
              </a:extLst>
            </p:cNvPr>
            <p:cNvSpPr>
              <a:spLocks noChangeArrowheads="1"/>
            </p:cNvSpPr>
            <p:nvPr/>
          </p:nvSpPr>
          <p:spPr bwMode="auto">
            <a:xfrm>
              <a:off x="566172" y="4888468"/>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Information</a:t>
              </a:r>
            </a:p>
          </p:txBody>
        </p:sp>
      </p:grpSp>
      <p:sp>
        <p:nvSpPr>
          <p:cNvPr id="22570" name="Rectangle 13">
            <a:extLst>
              <a:ext uri="{FF2B5EF4-FFF2-40B4-BE49-F238E27FC236}">
                <a16:creationId xmlns:a16="http://schemas.microsoft.com/office/drawing/2014/main" id="{E2109505-E050-482A-8226-71B37D0EA079}"/>
              </a:ext>
            </a:extLst>
          </p:cNvPr>
          <p:cNvSpPr>
            <a:spLocks noChangeArrowheads="1"/>
          </p:cNvSpPr>
          <p:nvPr/>
        </p:nvSpPr>
        <p:spPr bwMode="auto">
          <a:xfrm>
            <a:off x="2971800" y="5800725"/>
            <a:ext cx="2208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Behaviour </a:t>
            </a:r>
            <a:r>
              <a:rPr lang="en-US" altLang="en-US" sz="2800">
                <a:solidFill>
                  <a:srgbClr val="1E00AA"/>
                </a:solidFill>
                <a:latin typeface="Kruti Dev 010" pitchFamily="2" charset="0"/>
              </a:rPr>
              <a:t>O;ogkj</a:t>
            </a:r>
          </a:p>
        </p:txBody>
      </p:sp>
      <p:sp>
        <p:nvSpPr>
          <p:cNvPr id="22571" name="Rectangle 14">
            <a:extLst>
              <a:ext uri="{FF2B5EF4-FFF2-40B4-BE49-F238E27FC236}">
                <a16:creationId xmlns:a16="http://schemas.microsoft.com/office/drawing/2014/main" id="{88B04412-C9FE-4DF0-AAC3-DD7A02236744}"/>
              </a:ext>
            </a:extLst>
          </p:cNvPr>
          <p:cNvSpPr>
            <a:spLocks noChangeArrowheads="1"/>
          </p:cNvSpPr>
          <p:nvPr/>
        </p:nvSpPr>
        <p:spPr bwMode="auto">
          <a:xfrm>
            <a:off x="5487988" y="5800725"/>
            <a:ext cx="1338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Work </a:t>
            </a:r>
            <a:r>
              <a:rPr lang="en-US" altLang="en-US" sz="2800">
                <a:solidFill>
                  <a:srgbClr val="1E00AA"/>
                </a:solidFill>
                <a:latin typeface="Kruti Dev 010" pitchFamily="2" charset="0"/>
              </a:rPr>
              <a:t>dk;Z</a:t>
            </a:r>
          </a:p>
        </p:txBody>
      </p:sp>
      <p:cxnSp>
        <p:nvCxnSpPr>
          <p:cNvPr id="42" name="Straight Arrow Connector 41">
            <a:extLst>
              <a:ext uri="{FF2B5EF4-FFF2-40B4-BE49-F238E27FC236}">
                <a16:creationId xmlns:a16="http://schemas.microsoft.com/office/drawing/2014/main" id="{AF47F539-3E02-4F9E-836D-9C4D07BCE0D0}"/>
              </a:ext>
            </a:extLst>
          </p:cNvPr>
          <p:cNvCxnSpPr>
            <a:endCxn id="22570" idx="0"/>
          </p:cNvCxnSpPr>
          <p:nvPr/>
        </p:nvCxnSpPr>
        <p:spPr>
          <a:xfrm rot="10800000" flipV="1">
            <a:off x="4075113" y="5267325"/>
            <a:ext cx="2478087"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6AA6EAB-F2E2-4F78-852C-2F7545DB9F0D}"/>
              </a:ext>
            </a:extLst>
          </p:cNvPr>
          <p:cNvCxnSpPr>
            <a:endCxn id="22571" idx="0"/>
          </p:cNvCxnSpPr>
          <p:nvPr/>
        </p:nvCxnSpPr>
        <p:spPr>
          <a:xfrm rot="5400000">
            <a:off x="6088857" y="5336381"/>
            <a:ext cx="533400" cy="3952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913F3C6B-726C-4809-A444-95FA0E70EDF4}"/>
              </a:ext>
            </a:extLst>
          </p:cNvPr>
          <p:cNvSpPr>
            <a:spLocks noChangeArrowheads="1"/>
          </p:cNvSpPr>
          <p:nvPr/>
        </p:nvSpPr>
        <p:spPr bwMode="auto">
          <a:xfrm>
            <a:off x="152400" y="2651391"/>
            <a:ext cx="32083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b="1" dirty="0">
                <a:solidFill>
                  <a:srgbClr val="FF0000"/>
                </a:solidFill>
                <a:cs typeface="Arial" panose="020B0604020202020204" pitchFamily="34" charset="0"/>
              </a:rPr>
              <a:t>Enslavement   </a:t>
            </a:r>
            <a:r>
              <a:rPr lang="en-US" altLang="en-US" sz="2800" b="1" dirty="0" err="1">
                <a:solidFill>
                  <a:srgbClr val="FF0000"/>
                </a:solidFill>
                <a:latin typeface="Kruti Dev 010" pitchFamily="2" charset="0"/>
              </a:rPr>
              <a:t>ijra</a:t>
            </a:r>
            <a:r>
              <a:rPr lang="en-US" altLang="en-US" sz="2800" b="1" dirty="0">
                <a:solidFill>
                  <a:srgbClr val="FF0000"/>
                </a:solidFill>
                <a:latin typeface="Kruti Dev 010" pitchFamily="2" charset="0"/>
              </a:rPr>
              <a:t>=</a:t>
            </a:r>
            <a:r>
              <a:rPr lang="en-US" altLang="en-US" sz="2800" b="1" dirty="0" err="1">
                <a:solidFill>
                  <a:srgbClr val="FF0000"/>
                </a:solidFill>
                <a:latin typeface="Kruti Dev 010" pitchFamily="2" charset="0"/>
              </a:rPr>
              <a:t>rk</a:t>
            </a:r>
            <a:r>
              <a:rPr lang="en-US" altLang="en-US" sz="2800" b="1" dirty="0">
                <a:solidFill>
                  <a:srgbClr val="FF0000"/>
                </a:solidFill>
                <a:latin typeface="Kruti Dev 010" pitchFamily="2" charset="0"/>
              </a:rPr>
              <a:t> </a:t>
            </a:r>
            <a:r>
              <a:rPr lang="en-US" altLang="en-US" sz="2400" dirty="0">
                <a:solidFill>
                  <a:srgbClr val="FF0000"/>
                </a:solidFill>
              </a:rPr>
              <a:t>X </a:t>
            </a:r>
          </a:p>
        </p:txBody>
      </p:sp>
      <p:sp>
        <p:nvSpPr>
          <p:cNvPr id="51" name="Rectangle 50">
            <a:extLst>
              <a:ext uri="{FF2B5EF4-FFF2-40B4-BE49-F238E27FC236}">
                <a16:creationId xmlns:a16="http://schemas.microsoft.com/office/drawing/2014/main" id="{CE5B084B-BBCF-45ED-A489-63B894C077B4}"/>
              </a:ext>
            </a:extLst>
          </p:cNvPr>
          <p:cNvSpPr>
            <a:spLocks noChangeArrowheads="1"/>
          </p:cNvSpPr>
          <p:nvPr/>
        </p:nvSpPr>
        <p:spPr bwMode="auto">
          <a:xfrm>
            <a:off x="8730759" y="1537733"/>
            <a:ext cx="34534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a:solidFill>
                  <a:srgbClr val="000000"/>
                </a:solidFill>
                <a:cs typeface="Arial" panose="020B0604020202020204" pitchFamily="34" charset="0"/>
              </a:rPr>
              <a:t>Self-organized </a:t>
            </a:r>
            <a:r>
              <a:rPr lang="en-US" altLang="en-US" sz="2800" b="1" dirty="0">
                <a:solidFill>
                  <a:srgbClr val="000000"/>
                </a:solidFill>
                <a:latin typeface="Kruti Dev 010" pitchFamily="2" charset="0"/>
              </a:rPr>
              <a:t>Lora=</a:t>
            </a:r>
            <a:r>
              <a:rPr lang="en-US" altLang="en-US" sz="2800" b="1" dirty="0" err="1">
                <a:solidFill>
                  <a:srgbClr val="000000"/>
                </a:solidFill>
                <a:latin typeface="Kruti Dev 010" pitchFamily="2" charset="0"/>
              </a:rPr>
              <a:t>rk</a:t>
            </a:r>
            <a:r>
              <a:rPr lang="en-US" altLang="en-US" sz="2800" b="1" dirty="0">
                <a:solidFill>
                  <a:srgbClr val="000000"/>
                </a:solidFill>
                <a:latin typeface="Kruti Dev 010" pitchFamily="2" charset="0"/>
              </a:rPr>
              <a:t> </a:t>
            </a:r>
            <a:r>
              <a:rPr lang="en-US" altLang="en-US" sz="2400" b="1" dirty="0">
                <a:solidFill>
                  <a:srgbClr val="000000"/>
                </a:solidFill>
              </a:rPr>
              <a:t>√</a:t>
            </a:r>
            <a:endParaRPr lang="en-US" altLang="en-US" sz="3200" b="1" dirty="0">
              <a:solidFill>
                <a:srgbClr val="000000"/>
              </a:solidFill>
            </a:endParaRPr>
          </a:p>
        </p:txBody>
      </p:sp>
      <p:sp>
        <p:nvSpPr>
          <p:cNvPr id="52" name="Rectangle 51">
            <a:extLst>
              <a:ext uri="{FF2B5EF4-FFF2-40B4-BE49-F238E27FC236}">
                <a16:creationId xmlns:a16="http://schemas.microsoft.com/office/drawing/2014/main" id="{E46F9791-4427-4C20-870C-00F34ECF6E91}"/>
              </a:ext>
            </a:extLst>
          </p:cNvPr>
          <p:cNvSpPr>
            <a:spLocks noChangeArrowheads="1"/>
          </p:cNvSpPr>
          <p:nvPr/>
        </p:nvSpPr>
        <p:spPr bwMode="auto">
          <a:xfrm>
            <a:off x="8648698" y="5538787"/>
            <a:ext cx="33201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b="1" dirty="0">
                <a:solidFill>
                  <a:srgbClr val="FF0000"/>
                </a:solidFill>
                <a:cs typeface="Arial" panose="020B0604020202020204" pitchFamily="34" charset="0"/>
              </a:rPr>
              <a:t>Enslavement   </a:t>
            </a:r>
            <a:r>
              <a:rPr lang="en-US" altLang="en-US" sz="2800" b="1" dirty="0" err="1">
                <a:solidFill>
                  <a:srgbClr val="FF0000"/>
                </a:solidFill>
                <a:latin typeface="Kruti Dev 010" pitchFamily="2" charset="0"/>
              </a:rPr>
              <a:t>ijra</a:t>
            </a:r>
            <a:r>
              <a:rPr lang="en-US" altLang="en-US" sz="2800" b="1" dirty="0">
                <a:solidFill>
                  <a:srgbClr val="FF0000"/>
                </a:solidFill>
                <a:latin typeface="Kruti Dev 010" pitchFamily="2" charset="0"/>
              </a:rPr>
              <a:t>=</a:t>
            </a:r>
            <a:r>
              <a:rPr lang="en-US" altLang="en-US" sz="2800" b="1" dirty="0" err="1">
                <a:solidFill>
                  <a:srgbClr val="FF0000"/>
                </a:solidFill>
                <a:latin typeface="Kruti Dev 010" pitchFamily="2" charset="0"/>
              </a:rPr>
              <a:t>rk</a:t>
            </a:r>
            <a:r>
              <a:rPr lang="en-US" altLang="en-US" sz="2800" b="1" dirty="0">
                <a:solidFill>
                  <a:srgbClr val="FF0000"/>
                </a:solidFill>
                <a:latin typeface="Kruti Dev 010" pitchFamily="2" charset="0"/>
              </a:rPr>
              <a:t> </a:t>
            </a:r>
            <a:r>
              <a:rPr lang="en-US" altLang="en-US" sz="2400" dirty="0">
                <a:solidFill>
                  <a:srgbClr val="FF0000"/>
                </a:solidFill>
              </a:rPr>
              <a:t>X </a:t>
            </a:r>
          </a:p>
        </p:txBody>
      </p:sp>
      <p:sp>
        <p:nvSpPr>
          <p:cNvPr id="38" name="Oval 37">
            <a:extLst>
              <a:ext uri="{FF2B5EF4-FFF2-40B4-BE49-F238E27FC236}">
                <a16:creationId xmlns:a16="http://schemas.microsoft.com/office/drawing/2014/main" id="{5917E2DC-6E70-4DAC-AEBC-2C807C715B0C}"/>
              </a:ext>
            </a:extLst>
          </p:cNvPr>
          <p:cNvSpPr/>
          <p:nvPr/>
        </p:nvSpPr>
        <p:spPr>
          <a:xfrm>
            <a:off x="5524500" y="2312988"/>
            <a:ext cx="3086100" cy="30226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IN" sz="2200" b="1" dirty="0">
                <a:solidFill>
                  <a:prstClr val="black"/>
                </a:solidFill>
                <a:latin typeface="Arial" panose="020B0604020202020204" pitchFamily="34" charset="0"/>
                <a:cs typeface="Arial" panose="020B0604020202020204" pitchFamily="34" charset="0"/>
              </a:rPr>
              <a:t>Content of Imagination</a:t>
            </a:r>
          </a:p>
          <a:p>
            <a:pPr algn="ctr">
              <a:defRPr/>
            </a:pPr>
            <a:r>
              <a:rPr lang="en-US" altLang="en-US" sz="2400" dirty="0" err="1">
                <a:solidFill>
                  <a:srgbClr val="002060"/>
                </a:solidFill>
                <a:latin typeface="Kruti Dev 010" pitchFamily="2" charset="0"/>
              </a:rPr>
              <a:t>dYiuk”khyrk</a:t>
            </a:r>
            <a:endParaRPr lang="en-US" altLang="en-US" sz="2400" dirty="0">
              <a:solidFill>
                <a:srgbClr val="002060"/>
              </a:solidFill>
              <a:latin typeface="Kruti Dev 010" pitchFamily="2" charset="0"/>
            </a:endParaRPr>
          </a:p>
          <a:p>
            <a:pPr algn="ctr">
              <a:defRPr/>
            </a:pPr>
            <a:r>
              <a:rPr lang="en-US" altLang="en-US" sz="2400" dirty="0">
                <a:solidFill>
                  <a:srgbClr val="002060"/>
                </a:solidFill>
                <a:latin typeface="Kruti Dev 010" pitchFamily="2" charset="0"/>
              </a:rPr>
              <a:t>dh </a:t>
            </a:r>
            <a:r>
              <a:rPr lang="en-US" altLang="en-US" sz="2400" dirty="0" err="1">
                <a:solidFill>
                  <a:srgbClr val="002060"/>
                </a:solidFill>
                <a:latin typeface="Kruti Dev 010" pitchFamily="2" charset="0"/>
              </a:rPr>
              <a:t>oLrq</a:t>
            </a:r>
            <a:endParaRPr lang="en-US" altLang="en-US" sz="2400" dirty="0">
              <a:solidFill>
                <a:prstClr val="black"/>
              </a:solidFill>
            </a:endParaRPr>
          </a:p>
        </p:txBody>
      </p:sp>
      <p:grpSp>
        <p:nvGrpSpPr>
          <p:cNvPr id="3" name="Group 46">
            <a:extLst>
              <a:ext uri="{FF2B5EF4-FFF2-40B4-BE49-F238E27FC236}">
                <a16:creationId xmlns:a16="http://schemas.microsoft.com/office/drawing/2014/main" id="{43A87AC9-7EB7-40DA-97B7-E3F7D50115AA}"/>
              </a:ext>
            </a:extLst>
          </p:cNvPr>
          <p:cNvGrpSpPr>
            <a:grpSpLocks/>
          </p:cNvGrpSpPr>
          <p:nvPr/>
        </p:nvGrpSpPr>
        <p:grpSpPr bwMode="auto">
          <a:xfrm>
            <a:off x="7847013" y="743744"/>
            <a:ext cx="4344987" cy="2075656"/>
            <a:chOff x="6323806" y="1048544"/>
            <a:chExt cx="4343765" cy="2075656"/>
          </a:xfrm>
        </p:grpSpPr>
        <p:sp>
          <p:nvSpPr>
            <p:cNvPr id="22590" name="Text Box 10">
              <a:extLst>
                <a:ext uri="{FF2B5EF4-FFF2-40B4-BE49-F238E27FC236}">
                  <a16:creationId xmlns:a16="http://schemas.microsoft.com/office/drawing/2014/main" id="{B8084EC1-4353-4554-A878-7C12B25D72A4}"/>
                </a:ext>
              </a:extLst>
            </p:cNvPr>
            <p:cNvSpPr txBox="1">
              <a:spLocks noChangeArrowheads="1"/>
            </p:cNvSpPr>
            <p:nvPr/>
          </p:nvSpPr>
          <p:spPr bwMode="auto">
            <a:xfrm>
              <a:off x="7165975" y="1048544"/>
              <a:ext cx="3501596"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dirty="0">
                  <a:solidFill>
                    <a:srgbClr val="FF0000"/>
                  </a:solidFill>
                </a:rPr>
                <a:t>Natural Acceptance </a:t>
              </a:r>
            </a:p>
            <a:p>
              <a:pPr eaLnBrk="1" hangingPunct="1">
                <a:spcAft>
                  <a:spcPts val="1000"/>
                </a:spcAft>
              </a:pPr>
              <a:r>
                <a:rPr lang="en-US" altLang="en-US" sz="2800" dirty="0" err="1">
                  <a:solidFill>
                    <a:srgbClr val="1E00AA"/>
                  </a:solidFill>
                  <a:latin typeface="Kruti Dev 010" pitchFamily="2" charset="0"/>
                </a:rPr>
                <a:t>lgt</a:t>
              </a:r>
              <a:r>
                <a:rPr lang="en-US" altLang="en-US" sz="2800" dirty="0">
                  <a:solidFill>
                    <a:srgbClr val="1E00AA"/>
                  </a:solidFill>
                  <a:latin typeface="Kruti Dev 010" pitchFamily="2" charset="0"/>
                </a:rPr>
                <a:t> </a:t>
              </a:r>
              <a:r>
                <a:rPr lang="en-US" altLang="en-US" sz="2800" dirty="0" err="1">
                  <a:solidFill>
                    <a:srgbClr val="1E00AA"/>
                  </a:solidFill>
                  <a:latin typeface="Kruti Dev 010" pitchFamily="2" charset="0"/>
                </a:rPr>
                <a:t>Loh</a:t>
              </a:r>
              <a:r>
                <a:rPr lang="en-US" altLang="en-US" sz="2800" dirty="0">
                  <a:solidFill>
                    <a:srgbClr val="1E00AA"/>
                  </a:solidFill>
                  <a:latin typeface="Kruti Dev 010" pitchFamily="2" charset="0"/>
                </a:rPr>
                <a:t>—</a:t>
              </a:r>
              <a:r>
                <a:rPr lang="en-US" altLang="en-US" sz="2800" dirty="0" err="1">
                  <a:solidFill>
                    <a:srgbClr val="1E00AA"/>
                  </a:solidFill>
                  <a:latin typeface="Kruti Dev 010" pitchFamily="2" charset="0"/>
                </a:rPr>
                <a:t>fr</a:t>
              </a:r>
              <a:endParaRPr lang="en-US" altLang="en-US" sz="2800" dirty="0">
                <a:solidFill>
                  <a:srgbClr val="1E00AA"/>
                </a:solidFill>
                <a:latin typeface="Kruti Dev 010" pitchFamily="2" charset="0"/>
              </a:endParaRPr>
            </a:p>
          </p:txBody>
        </p:sp>
        <p:cxnSp>
          <p:nvCxnSpPr>
            <p:cNvPr id="22591" name="AutoShape 11">
              <a:extLst>
                <a:ext uri="{FF2B5EF4-FFF2-40B4-BE49-F238E27FC236}">
                  <a16:creationId xmlns:a16="http://schemas.microsoft.com/office/drawing/2014/main" id="{8A8E55A0-AAD2-4E66-A7D4-63F07F9433C8}"/>
                </a:ext>
              </a:extLst>
            </p:cNvPr>
            <p:cNvCxnSpPr>
              <a:cxnSpLocks noChangeShapeType="1"/>
            </p:cNvCxnSpPr>
            <p:nvPr/>
          </p:nvCxnSpPr>
          <p:spPr bwMode="auto">
            <a:xfrm>
              <a:off x="6324600" y="2209006"/>
              <a:ext cx="838200" cy="1588"/>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22592" name="AutoShape 12">
              <a:extLst>
                <a:ext uri="{FF2B5EF4-FFF2-40B4-BE49-F238E27FC236}">
                  <a16:creationId xmlns:a16="http://schemas.microsoft.com/office/drawing/2014/main" id="{96022FB2-6A49-4145-A66C-7410CA4AF3A6}"/>
                </a:ext>
              </a:extLst>
            </p:cNvPr>
            <p:cNvCxnSpPr>
              <a:cxnSpLocks noChangeShapeType="1"/>
            </p:cNvCxnSpPr>
            <p:nvPr/>
          </p:nvCxnSpPr>
          <p:spPr bwMode="auto">
            <a:xfrm rot="5400000">
              <a:off x="5867400" y="2666206"/>
              <a:ext cx="914400" cy="1588"/>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58" name="Oval 4">
              <a:extLst>
                <a:ext uri="{FF2B5EF4-FFF2-40B4-BE49-F238E27FC236}">
                  <a16:creationId xmlns:a16="http://schemas.microsoft.com/office/drawing/2014/main" id="{3C67DA40-B0A6-40AF-8F2F-1859951DAFD0}"/>
                </a:ext>
              </a:extLst>
            </p:cNvPr>
            <p:cNvSpPr/>
            <p:nvPr/>
          </p:nvSpPr>
          <p:spPr bwMode="auto">
            <a:xfrm>
              <a:off x="6706285" y="1960563"/>
              <a:ext cx="457071"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3</a:t>
              </a:r>
            </a:p>
          </p:txBody>
        </p:sp>
      </p:grpSp>
      <p:grpSp>
        <p:nvGrpSpPr>
          <p:cNvPr id="5" name="Group 45">
            <a:extLst>
              <a:ext uri="{FF2B5EF4-FFF2-40B4-BE49-F238E27FC236}">
                <a16:creationId xmlns:a16="http://schemas.microsoft.com/office/drawing/2014/main" id="{23523D0E-A44A-44B9-9544-65E75B6BD84F}"/>
              </a:ext>
            </a:extLst>
          </p:cNvPr>
          <p:cNvGrpSpPr>
            <a:grpSpLocks/>
          </p:cNvGrpSpPr>
          <p:nvPr/>
        </p:nvGrpSpPr>
        <p:grpSpPr bwMode="auto">
          <a:xfrm>
            <a:off x="7848600" y="4987928"/>
            <a:ext cx="3941762" cy="742157"/>
            <a:chOff x="6324600" y="4988560"/>
            <a:chExt cx="3941762" cy="741804"/>
          </a:xfrm>
        </p:grpSpPr>
        <p:sp>
          <p:nvSpPr>
            <p:cNvPr id="22586" name="Text Box 13">
              <a:extLst>
                <a:ext uri="{FF2B5EF4-FFF2-40B4-BE49-F238E27FC236}">
                  <a16:creationId xmlns:a16="http://schemas.microsoft.com/office/drawing/2014/main" id="{004367A9-330A-487E-9B3E-723129FD72CD}"/>
                </a:ext>
              </a:extLst>
            </p:cNvPr>
            <p:cNvSpPr txBox="1">
              <a:spLocks noChangeArrowheads="1"/>
            </p:cNvSpPr>
            <p:nvPr/>
          </p:nvSpPr>
          <p:spPr bwMode="auto">
            <a:xfrm>
              <a:off x="7124699" y="5168900"/>
              <a:ext cx="3141663" cy="56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dirty="0">
                  <a:solidFill>
                    <a:srgbClr val="FF0000"/>
                  </a:solidFill>
                </a:rPr>
                <a:t>Sensation   </a:t>
              </a:r>
              <a:r>
                <a:rPr lang="en-US" altLang="en-US" sz="2800" dirty="0" err="1">
                  <a:solidFill>
                    <a:srgbClr val="1E00AA"/>
                  </a:solidFill>
                  <a:latin typeface="Kruti Dev 010" pitchFamily="2" charset="0"/>
                </a:rPr>
                <a:t>laosnuk</a:t>
              </a:r>
              <a:endParaRPr lang="en-US" altLang="en-US" sz="2800" dirty="0">
                <a:solidFill>
                  <a:srgbClr val="1E00AA"/>
                </a:solidFill>
                <a:latin typeface="Kruti Dev 010" pitchFamily="2" charset="0"/>
              </a:endParaRPr>
            </a:p>
            <a:p>
              <a:pPr eaLnBrk="1" hangingPunct="1"/>
              <a:endParaRPr lang="en-US" altLang="en-US" dirty="0">
                <a:solidFill>
                  <a:srgbClr val="000000"/>
                </a:solidFill>
              </a:endParaRPr>
            </a:p>
          </p:txBody>
        </p:sp>
        <p:cxnSp>
          <p:nvCxnSpPr>
            <p:cNvPr id="22587" name="AutoShape 14">
              <a:extLst>
                <a:ext uri="{FF2B5EF4-FFF2-40B4-BE49-F238E27FC236}">
                  <a16:creationId xmlns:a16="http://schemas.microsoft.com/office/drawing/2014/main" id="{737DF473-61CE-495A-BFE7-7A51F8140CA9}"/>
                </a:ext>
              </a:extLst>
            </p:cNvPr>
            <p:cNvCxnSpPr>
              <a:cxnSpLocks noChangeShapeType="1"/>
            </p:cNvCxnSpPr>
            <p:nvPr/>
          </p:nvCxnSpPr>
          <p:spPr bwMode="auto">
            <a:xfrm flipV="1">
              <a:off x="6324600" y="4988560"/>
              <a:ext cx="0" cy="373063"/>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22588" name="AutoShape 11">
              <a:extLst>
                <a:ext uri="{FF2B5EF4-FFF2-40B4-BE49-F238E27FC236}">
                  <a16:creationId xmlns:a16="http://schemas.microsoft.com/office/drawing/2014/main" id="{E7A7582E-2AEA-45C4-9041-D6542814DCFA}"/>
                </a:ext>
              </a:extLst>
            </p:cNvPr>
            <p:cNvCxnSpPr>
              <a:cxnSpLocks noChangeShapeType="1"/>
            </p:cNvCxnSpPr>
            <p:nvPr/>
          </p:nvCxnSpPr>
          <p:spPr bwMode="auto">
            <a:xfrm>
              <a:off x="6324600" y="5367972"/>
              <a:ext cx="838200" cy="1588"/>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sp>
          <p:nvSpPr>
            <p:cNvPr id="49" name="Oval 4">
              <a:extLst>
                <a:ext uri="{FF2B5EF4-FFF2-40B4-BE49-F238E27FC236}">
                  <a16:creationId xmlns:a16="http://schemas.microsoft.com/office/drawing/2014/main" id="{B03A906C-7FCC-4511-8083-546171DBC25B}"/>
                </a:ext>
              </a:extLst>
            </p:cNvPr>
            <p:cNvSpPr/>
            <p:nvPr/>
          </p:nvSpPr>
          <p:spPr bwMode="auto">
            <a:xfrm>
              <a:off x="6705600" y="5182143"/>
              <a:ext cx="457200" cy="380819"/>
            </a:xfrm>
            <a:prstGeom prst="ellipse">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grpSp>
      <p:grpSp>
        <p:nvGrpSpPr>
          <p:cNvPr id="6" name="Group 47">
            <a:extLst>
              <a:ext uri="{FF2B5EF4-FFF2-40B4-BE49-F238E27FC236}">
                <a16:creationId xmlns:a16="http://schemas.microsoft.com/office/drawing/2014/main" id="{17849156-DBAC-4884-9184-44133418EF45}"/>
              </a:ext>
            </a:extLst>
          </p:cNvPr>
          <p:cNvGrpSpPr>
            <a:grpSpLocks/>
          </p:cNvGrpSpPr>
          <p:nvPr/>
        </p:nvGrpSpPr>
        <p:grpSpPr bwMode="auto">
          <a:xfrm>
            <a:off x="152400" y="2209800"/>
            <a:ext cx="6650038" cy="838200"/>
            <a:chOff x="-1371600" y="2209800"/>
            <a:chExt cx="6650038" cy="838200"/>
          </a:xfrm>
        </p:grpSpPr>
        <p:sp>
          <p:nvSpPr>
            <p:cNvPr id="22582" name="Text Box 7">
              <a:extLst>
                <a:ext uri="{FF2B5EF4-FFF2-40B4-BE49-F238E27FC236}">
                  <a16:creationId xmlns:a16="http://schemas.microsoft.com/office/drawing/2014/main" id="{C39DCD81-D076-428D-A151-4B32F0DEDD3E}"/>
                </a:ext>
              </a:extLst>
            </p:cNvPr>
            <p:cNvSpPr txBox="1">
              <a:spLocks noChangeArrowheads="1"/>
            </p:cNvSpPr>
            <p:nvPr/>
          </p:nvSpPr>
          <p:spPr bwMode="auto">
            <a:xfrm>
              <a:off x="-1371600" y="2209800"/>
              <a:ext cx="3352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dirty="0">
                  <a:solidFill>
                    <a:srgbClr val="FF0000"/>
                  </a:solidFill>
                </a:rPr>
                <a:t>Preconditioning   </a:t>
              </a:r>
              <a:r>
                <a:rPr lang="en-US" altLang="en-US" sz="2800" dirty="0" err="1">
                  <a:solidFill>
                    <a:srgbClr val="1E00AA"/>
                  </a:solidFill>
                  <a:latin typeface="Kruti Dev 010" pitchFamily="2" charset="0"/>
                </a:rPr>
                <a:t>ekU;rk</a:t>
              </a:r>
              <a:endParaRPr lang="en-US" altLang="en-US" sz="2800" dirty="0">
                <a:solidFill>
                  <a:srgbClr val="1E00AA"/>
                </a:solidFill>
                <a:latin typeface="Kruti Dev 010" pitchFamily="2" charset="0"/>
              </a:endParaRPr>
            </a:p>
          </p:txBody>
        </p:sp>
        <p:cxnSp>
          <p:nvCxnSpPr>
            <p:cNvPr id="22583" name="AutoShape 8">
              <a:extLst>
                <a:ext uri="{FF2B5EF4-FFF2-40B4-BE49-F238E27FC236}">
                  <a16:creationId xmlns:a16="http://schemas.microsoft.com/office/drawing/2014/main" id="{98CDA9A8-9966-4D0C-9ADD-05294412AB9E}"/>
                </a:ext>
              </a:extLst>
            </p:cNvPr>
            <p:cNvCxnSpPr>
              <a:cxnSpLocks noChangeShapeType="1"/>
            </p:cNvCxnSpPr>
            <p:nvPr/>
          </p:nvCxnSpPr>
          <p:spPr bwMode="auto">
            <a:xfrm>
              <a:off x="2057400" y="2590799"/>
              <a:ext cx="3200400" cy="1"/>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22584" name="AutoShape 9">
              <a:extLst>
                <a:ext uri="{FF2B5EF4-FFF2-40B4-BE49-F238E27FC236}">
                  <a16:creationId xmlns:a16="http://schemas.microsoft.com/office/drawing/2014/main" id="{910248AF-EAB6-4A99-A9E9-0E0A098B23BD}"/>
                </a:ext>
              </a:extLst>
            </p:cNvPr>
            <p:cNvCxnSpPr>
              <a:cxnSpLocks noChangeShapeType="1"/>
            </p:cNvCxnSpPr>
            <p:nvPr/>
          </p:nvCxnSpPr>
          <p:spPr bwMode="auto">
            <a:xfrm flipH="1">
              <a:off x="5259388" y="2590799"/>
              <a:ext cx="19050" cy="228601"/>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63" name="Oval 4">
              <a:extLst>
                <a:ext uri="{FF2B5EF4-FFF2-40B4-BE49-F238E27FC236}">
                  <a16:creationId xmlns:a16="http://schemas.microsoft.com/office/drawing/2014/main" id="{DC1B78E4-FFF7-45B1-ADC7-7610A41971A5}"/>
                </a:ext>
              </a:extLst>
            </p:cNvPr>
            <p:cNvSpPr/>
            <p:nvPr/>
          </p:nvSpPr>
          <p:spPr bwMode="auto">
            <a:xfrm>
              <a:off x="1623345" y="2362200"/>
              <a:ext cx="457200" cy="381000"/>
            </a:xfrm>
            <a:prstGeom prst="ellipse">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grpSp>
      <p:pic>
        <p:nvPicPr>
          <p:cNvPr id="40" name="Picture 39">
            <a:extLst>
              <a:ext uri="{FF2B5EF4-FFF2-40B4-BE49-F238E27FC236}">
                <a16:creationId xmlns:a16="http://schemas.microsoft.com/office/drawing/2014/main" id="{D0708359-787E-40E1-8BB9-053C148AB3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6806" y="2954357"/>
            <a:ext cx="1166801" cy="1298536"/>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itle 3">
            <a:extLst>
              <a:ext uri="{FF2B5EF4-FFF2-40B4-BE49-F238E27FC236}">
                <a16:creationId xmlns:a16="http://schemas.microsoft.com/office/drawing/2014/main" id="{C0D91E4B-E784-4339-AD6F-A924EAAD843C}"/>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dirty="0"/>
              <a:t>Resolution of </a:t>
            </a:r>
            <a:r>
              <a:rPr lang="en-IN"/>
              <a:t>Concern regarding </a:t>
            </a:r>
            <a:r>
              <a:rPr lang="en-IN" dirty="0"/>
              <a:t>Peer Pressure</a:t>
            </a:r>
          </a:p>
        </p:txBody>
      </p:sp>
      <p:sp>
        <p:nvSpPr>
          <p:cNvPr id="9218" name="Content Placeholder 4">
            <a:extLst>
              <a:ext uri="{FF2B5EF4-FFF2-40B4-BE49-F238E27FC236}">
                <a16:creationId xmlns:a16="http://schemas.microsoft.com/office/drawing/2014/main" id="{A147AC9A-B705-4C3E-A9E9-A63706CAE38C}"/>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CA" altLang="en-US" b="1" dirty="0">
                <a:cs typeface="Arial" panose="020B0604020202020204" pitchFamily="34" charset="0"/>
              </a:rPr>
              <a:t>Paying attention to the Natural Acceptance</a:t>
            </a:r>
          </a:p>
          <a:p>
            <a:pPr marL="0" indent="0">
              <a:buNone/>
            </a:pPr>
            <a:endParaRPr lang="en-CA" altLang="en-US" b="1" dirty="0"/>
          </a:p>
          <a:p>
            <a:pPr marL="0" indent="0">
              <a:buNone/>
            </a:pPr>
            <a:r>
              <a:rPr lang="en-CA" altLang="en-US" b="1" dirty="0">
                <a:cs typeface="Arial" panose="020B0604020202020204" pitchFamily="34" charset="0"/>
              </a:rPr>
              <a:t>Developing right understanding about human being leading to </a:t>
            </a:r>
            <a:r>
              <a:rPr lang="en-IN" altLang="en-US" b="1" dirty="0"/>
              <a:t>clarity about Self and Body</a:t>
            </a:r>
          </a:p>
          <a:p>
            <a:pPr marL="0" indent="0">
              <a:buNone/>
            </a:pPr>
            <a:r>
              <a:rPr lang="en-IN" altLang="en-US" dirty="0"/>
              <a:t>(need of Self, need of Body, sources of imagination…)</a:t>
            </a:r>
          </a:p>
          <a:p>
            <a:pPr marL="0" indent="0">
              <a:buNone/>
            </a:pPr>
            <a:endParaRPr lang="en-CA" altLang="en-US" b="1" dirty="0"/>
          </a:p>
          <a:p>
            <a:pPr marL="0" indent="0">
              <a:buNone/>
            </a:pPr>
            <a:r>
              <a:rPr lang="en-CA" altLang="en-US" b="1" dirty="0">
                <a:cs typeface="Arial" panose="020B0604020202020204" pitchFamily="34" charset="0"/>
              </a:rPr>
              <a:t>Developing right understanding about relationship leading to </a:t>
            </a:r>
            <a:r>
              <a:rPr lang="en-IN" altLang="en-US" b="1" dirty="0"/>
              <a:t>right feeling</a:t>
            </a:r>
          </a:p>
          <a:p>
            <a:pPr marL="0" indent="0">
              <a:buNone/>
            </a:pPr>
            <a:r>
              <a:rPr lang="en-IN" altLang="en-US" dirty="0"/>
              <a:t>(trust, respect…)</a:t>
            </a:r>
          </a:p>
          <a:p>
            <a:pPr marL="0" indent="0">
              <a:buNone/>
            </a:pPr>
            <a:endParaRPr lang="en-CA" altLang="en-US" dirty="0"/>
          </a:p>
          <a:p>
            <a:pPr marL="0" indent="0">
              <a:buNone/>
            </a:pPr>
            <a:r>
              <a:rPr lang="en-CA" altLang="en-US" dirty="0"/>
              <a:t>With right understanding, we are able to see </a:t>
            </a:r>
            <a:r>
              <a:rPr lang="en-CA" altLang="en-US" b="1" dirty="0"/>
              <a:t>trust</a:t>
            </a:r>
            <a:r>
              <a:rPr lang="en-CA" altLang="en-US" dirty="0"/>
              <a:t> as the foundation of every relationship</a:t>
            </a:r>
          </a:p>
          <a:p>
            <a:pPr marL="0" indent="0">
              <a:buNone/>
            </a:pPr>
            <a:r>
              <a:rPr lang="en-CA" altLang="en-US" dirty="0"/>
              <a:t>(and similarly we are able to ensure other feelings)</a:t>
            </a:r>
          </a:p>
          <a:p>
            <a:pPr marL="0" indent="0">
              <a:buNone/>
            </a:pPr>
            <a:endParaRPr lang="en-CA" altLang="en-US" dirty="0"/>
          </a:p>
          <a:p>
            <a:pPr marL="0" indent="0">
              <a:buNone/>
            </a:pPr>
            <a:r>
              <a:rPr lang="en-CA" altLang="en-US" dirty="0"/>
              <a:t>This understanding helps us come out of peer pressure (and resolve many other such concerns)</a:t>
            </a:r>
          </a:p>
          <a:p>
            <a:pPr marL="0" indent="0">
              <a:buNone/>
            </a:pPr>
            <a:endParaRPr lang="en-CA" altLang="en-US" dirty="0"/>
          </a:p>
          <a:p>
            <a:pPr marL="0" indent="0">
              <a:buNone/>
            </a:pPr>
            <a:endParaRPr lang="en-CA" altLang="en-US" dirty="0"/>
          </a:p>
          <a:p>
            <a:pPr marL="0" indent="0">
              <a:buNone/>
            </a:pPr>
            <a:endParaRPr lang="en-CA" altLang="en-US" dirty="0"/>
          </a:p>
          <a:p>
            <a:pPr marL="0" indent="0">
              <a:buNone/>
            </a:pPr>
            <a:r>
              <a:rPr lang="en-CA" altLang="en-US" dirty="0"/>
              <a:t>We will discuss about relationship in session 8</a:t>
            </a:r>
          </a:p>
        </p:txBody>
      </p:sp>
    </p:spTree>
    <p:extLst>
      <p:ext uri="{BB962C8B-B14F-4D97-AF65-F5344CB8AC3E}">
        <p14:creationId xmlns:p14="http://schemas.microsoft.com/office/powerpoint/2010/main" val="352790782"/>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B9B30D6-2BD4-4576-9314-BEAA2E8663D4}"/>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Imagination </a:t>
            </a:r>
            <a:r>
              <a:rPr lang="en-US" altLang="en-US" dirty="0"/>
              <a:t>completely in line with Natural Acceptance </a:t>
            </a:r>
            <a:r>
              <a:rPr lang="en-US" altLang="en-US" dirty="0">
                <a:sym typeface="Wingdings" panose="05000000000000000000" pitchFamily="2" charset="2"/>
              </a:rPr>
              <a:t> </a:t>
            </a:r>
            <a:r>
              <a:rPr lang="en-IN" dirty="0"/>
              <a:t>Complete Harmony in the Self</a:t>
            </a:r>
            <a:endParaRPr lang="en-US" altLang="en-US" dirty="0"/>
          </a:p>
        </p:txBody>
      </p:sp>
      <p:graphicFrame>
        <p:nvGraphicFramePr>
          <p:cNvPr id="3" name="Table 2">
            <a:extLst>
              <a:ext uri="{FF2B5EF4-FFF2-40B4-BE49-F238E27FC236}">
                <a16:creationId xmlns:a16="http://schemas.microsoft.com/office/drawing/2014/main" id="{C03FC9F5-A7C9-4C45-9576-34668F84AF8D}"/>
              </a:ext>
            </a:extLst>
          </p:cNvPr>
          <p:cNvGraphicFramePr>
            <a:graphicFrameLocks noGrp="1"/>
          </p:cNvGraphicFramePr>
          <p:nvPr/>
        </p:nvGraphicFramePr>
        <p:xfrm>
          <a:off x="3733800" y="533400"/>
          <a:ext cx="4800599" cy="4419599"/>
        </p:xfrm>
        <a:graphic>
          <a:graphicData uri="http://schemas.openxmlformats.org/drawingml/2006/table">
            <a:tbl>
              <a:tblPr/>
              <a:tblGrid>
                <a:gridCol w="413396">
                  <a:extLst>
                    <a:ext uri="{9D8B030D-6E8A-4147-A177-3AD203B41FA5}">
                      <a16:colId xmlns:a16="http://schemas.microsoft.com/office/drawing/2014/main" val="20000"/>
                    </a:ext>
                  </a:extLst>
                </a:gridCol>
                <a:gridCol w="2055803">
                  <a:extLst>
                    <a:ext uri="{9D8B030D-6E8A-4147-A177-3AD203B41FA5}">
                      <a16:colId xmlns:a16="http://schemas.microsoft.com/office/drawing/2014/main" val="20001"/>
                    </a:ext>
                  </a:extLst>
                </a:gridCol>
                <a:gridCol w="2331400">
                  <a:extLst>
                    <a:ext uri="{9D8B030D-6E8A-4147-A177-3AD203B41FA5}">
                      <a16:colId xmlns:a16="http://schemas.microsoft.com/office/drawing/2014/main" val="20002"/>
                    </a:ext>
                  </a:extLst>
                </a:gridCol>
              </a:tblGrid>
              <a:tr h="713876">
                <a:tc>
                  <a:txBody>
                    <a:bodyPr/>
                    <a:lstStyle/>
                    <a:p>
                      <a:pPr marL="0" marR="0">
                        <a:spcBef>
                          <a:spcPts val="0"/>
                        </a:spcBef>
                        <a:spcAft>
                          <a:spcPts val="0"/>
                        </a:spcAft>
                      </a:pPr>
                      <a:endParaRPr lang="en-US" sz="1800" b="1" dirty="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rPr>
                        <a:t>Activity</a:t>
                      </a:r>
                      <a:endParaRPr lang="en-US" sz="1800" b="1" dirty="0">
                        <a:latin typeface="Times New Roman"/>
                        <a:ea typeface="Times New Roman"/>
                      </a:endParaRPr>
                    </a:p>
                    <a:p>
                      <a:pPr marL="0" marR="0" algn="ctr">
                        <a:spcBef>
                          <a:spcPts val="0"/>
                        </a:spcBef>
                        <a:spcAft>
                          <a:spcPts val="0"/>
                        </a:spcAft>
                      </a:pPr>
                      <a:r>
                        <a:rPr lang="en-US" sz="2400" b="1" kern="1200" dirty="0" err="1">
                          <a:solidFill>
                            <a:srgbClr val="002060"/>
                          </a:solidFill>
                          <a:latin typeface="Kruti Dev 010"/>
                          <a:ea typeface="Times New Roman"/>
                          <a:cs typeface="Arial"/>
                        </a:rPr>
                        <a:t>fØz;k</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lgn="r">
                        <a:spcBef>
                          <a:spcPts val="0"/>
                        </a:spcBef>
                        <a:spcAft>
                          <a:spcPts val="0"/>
                        </a:spcAft>
                      </a:pPr>
                      <a:r>
                        <a:rPr lang="en-US" sz="2000" b="1">
                          <a:latin typeface="Arial"/>
                          <a:ea typeface="Times New Roman"/>
                        </a:rPr>
                        <a:t>1.</a:t>
                      </a:r>
                      <a:endParaRPr lang="en-US" sz="18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tx1"/>
                        </a:solidFill>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solidFill>
                            <a:schemeClr val="bg1"/>
                          </a:solidFill>
                          <a:latin typeface="Arial"/>
                          <a:ea typeface="Calibri"/>
                        </a:rPr>
                        <a:t>Realization</a:t>
                      </a:r>
                      <a:r>
                        <a:rPr lang="en-US" sz="1200" b="1" dirty="0">
                          <a:solidFill>
                            <a:schemeClr val="bg1"/>
                          </a:solidFill>
                          <a:latin typeface="Calibri"/>
                          <a:ea typeface="Calibri"/>
                        </a:rPr>
                        <a:t> </a:t>
                      </a:r>
                    </a:p>
                    <a:p>
                      <a:pPr marL="0" marR="0">
                        <a:spcBef>
                          <a:spcPts val="0"/>
                        </a:spcBef>
                        <a:spcAft>
                          <a:spcPts val="0"/>
                        </a:spcAft>
                      </a:pPr>
                      <a:r>
                        <a:rPr lang="en-US" sz="2400" b="1" kern="1200" dirty="0" err="1">
                          <a:solidFill>
                            <a:schemeClr val="bg1"/>
                          </a:solidFill>
                          <a:latin typeface="Kruti Dev 010"/>
                          <a:ea typeface="Times New Roman"/>
                          <a:cs typeface="Arial"/>
                        </a:rPr>
                        <a:t>vuqHko</a:t>
                      </a:r>
                      <a:endParaRPr lang="en-US" sz="1800" b="1"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50219">
                <a:tc>
                  <a:txBody>
                    <a:bodyPr/>
                    <a:lstStyle/>
                    <a:p>
                      <a:r>
                        <a:rPr lang="en-US" sz="1800" b="1" baseline="0" dirty="0">
                          <a:latin typeface="Times New Roman"/>
                          <a:ea typeface="Calibri"/>
                        </a:rPr>
                        <a:t> </a:t>
                      </a:r>
                      <a:r>
                        <a:rPr lang="en-US" sz="2000" b="1" dirty="0">
                          <a:latin typeface="Arial"/>
                          <a:ea typeface="Calibri"/>
                        </a:rPr>
                        <a:t>2.</a:t>
                      </a:r>
                      <a:r>
                        <a:rPr lang="en-US" sz="1200" b="1" dirty="0">
                          <a:latin typeface="Calibri"/>
                          <a:ea typeface="Calibri"/>
                        </a:rPr>
                        <a:t>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solidFill>
                            <a:schemeClr val="bg1"/>
                          </a:solidFill>
                          <a:latin typeface="Arial"/>
                          <a:ea typeface="Times New Roman"/>
                        </a:rPr>
                        <a:t>Understanding</a:t>
                      </a:r>
                      <a:endParaRPr lang="en-US" sz="1800" b="1" dirty="0">
                        <a:solidFill>
                          <a:schemeClr val="bg1"/>
                        </a:solidFill>
                        <a:latin typeface="Times New Roman"/>
                        <a:ea typeface="Times New Roman"/>
                      </a:endParaRPr>
                    </a:p>
                    <a:p>
                      <a:pPr marL="0" marR="0">
                        <a:spcBef>
                          <a:spcPts val="0"/>
                        </a:spcBef>
                        <a:spcAft>
                          <a:spcPts val="0"/>
                        </a:spcAft>
                      </a:pPr>
                      <a:r>
                        <a:rPr lang="en-US" sz="2400" b="1" kern="1200" dirty="0" err="1">
                          <a:solidFill>
                            <a:schemeClr val="bg1"/>
                          </a:solidFill>
                          <a:latin typeface="Kruti Dev 010"/>
                          <a:ea typeface="Times New Roman"/>
                          <a:cs typeface="Arial"/>
                        </a:rPr>
                        <a:t>cks</a:t>
                      </a:r>
                      <a:r>
                        <a:rPr lang="en-US" sz="2400" b="1" kern="1200" dirty="0">
                          <a:solidFill>
                            <a:schemeClr val="bg1"/>
                          </a:solidFill>
                          <a:latin typeface="Kruti Dev 010"/>
                          <a:ea typeface="Times New Roman"/>
                          <a:cs typeface="Arial"/>
                        </a:rPr>
                        <a:t>/k</a:t>
                      </a:r>
                      <a:endParaRPr lang="en-US" sz="1800" b="1"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3876">
                <a:tc>
                  <a:txBody>
                    <a:bodyPr/>
                    <a:lstStyle/>
                    <a:p>
                      <a:pPr marL="0" marR="0" algn="r">
                        <a:spcBef>
                          <a:spcPts val="0"/>
                        </a:spcBef>
                        <a:spcAft>
                          <a:spcPts val="0"/>
                        </a:spcAft>
                      </a:pPr>
                      <a:r>
                        <a:rPr lang="en-US" sz="2000" b="1" dirty="0">
                          <a:latin typeface="Arial"/>
                          <a:ea typeface="Times New Roman"/>
                        </a:rPr>
                        <a:t>3.</a:t>
                      </a:r>
                      <a:endParaRPr lang="en-US" sz="1800" b="1"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Desire</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bPNk</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Imaging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fp</a:t>
                      </a:r>
                      <a:r>
                        <a:rPr lang="en-US" sz="2400" b="1" kern="1200" dirty="0">
                          <a:solidFill>
                            <a:srgbClr val="002060"/>
                          </a:solidFill>
                          <a:latin typeface="Kruti Dev 010"/>
                          <a:ea typeface="Times New Roman"/>
                          <a:cs typeface="Arial"/>
                        </a:rPr>
                        <a:t>=.k</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3876">
                <a:tc>
                  <a:txBody>
                    <a:bodyPr/>
                    <a:lstStyle/>
                    <a:p>
                      <a:pPr marL="0" marR="0" algn="r">
                        <a:spcBef>
                          <a:spcPts val="0"/>
                        </a:spcBef>
                        <a:spcAft>
                          <a:spcPts val="0"/>
                        </a:spcAft>
                      </a:pPr>
                      <a:r>
                        <a:rPr lang="en-US" sz="2000" b="1">
                          <a:latin typeface="Arial"/>
                          <a:ea typeface="Times New Roman"/>
                        </a:rPr>
                        <a:t>4.</a:t>
                      </a:r>
                      <a:endParaRPr lang="en-US" sz="18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Thought</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fopkj</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err="1">
                          <a:latin typeface="Arial"/>
                          <a:ea typeface="Times New Roman"/>
                        </a:rPr>
                        <a:t>Analysing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fo'ys"k.k</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3876">
                <a:tc>
                  <a:txBody>
                    <a:bodyPr/>
                    <a:lstStyle/>
                    <a:p>
                      <a:pPr marL="0" marR="0" algn="r">
                        <a:spcBef>
                          <a:spcPts val="0"/>
                        </a:spcBef>
                        <a:spcAft>
                          <a:spcPts val="0"/>
                        </a:spcAft>
                      </a:pPr>
                      <a:r>
                        <a:rPr lang="en-US" sz="2000" b="1" dirty="0">
                          <a:latin typeface="Arial"/>
                          <a:ea typeface="Times New Roman"/>
                        </a:rPr>
                        <a:t>5.</a:t>
                      </a:r>
                      <a:endParaRPr lang="en-US" sz="1800" b="1"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Expectation</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vk'kk</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Selecting/Tasting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p;u@vkLoknu</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9726" name="Rectangle 10">
            <a:extLst>
              <a:ext uri="{FF2B5EF4-FFF2-40B4-BE49-F238E27FC236}">
                <a16:creationId xmlns:a16="http://schemas.microsoft.com/office/drawing/2014/main" id="{1EA76683-A04B-4B8C-8DA3-EBA10211A989}"/>
              </a:ext>
            </a:extLst>
          </p:cNvPr>
          <p:cNvSpPr>
            <a:spLocks noChangeArrowheads="1"/>
          </p:cNvSpPr>
          <p:nvPr/>
        </p:nvSpPr>
        <p:spPr bwMode="auto">
          <a:xfrm>
            <a:off x="1524000" y="5181600"/>
            <a:ext cx="1509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Body </a:t>
            </a:r>
            <a:r>
              <a:rPr lang="en-US" altLang="en-US" sz="2800">
                <a:solidFill>
                  <a:srgbClr val="1E00AA"/>
                </a:solidFill>
                <a:latin typeface="Kruti Dev 010" pitchFamily="2" charset="0"/>
              </a:rPr>
              <a:t>'kjhj</a:t>
            </a:r>
            <a:r>
              <a:rPr lang="en-US" altLang="en-US" sz="2400">
                <a:solidFill>
                  <a:srgbClr val="000000"/>
                </a:solidFill>
                <a:latin typeface="Kruti Dev 010" pitchFamily="2" charset="0"/>
              </a:rPr>
              <a:t> </a:t>
            </a:r>
            <a:endParaRPr lang="en-US" altLang="en-US" sz="2000">
              <a:solidFill>
                <a:srgbClr val="000000"/>
              </a:solidFill>
            </a:endParaRPr>
          </a:p>
        </p:txBody>
      </p:sp>
      <p:cxnSp>
        <p:nvCxnSpPr>
          <p:cNvPr id="13" name="Straight Connector 12">
            <a:extLst>
              <a:ext uri="{FF2B5EF4-FFF2-40B4-BE49-F238E27FC236}">
                <a16:creationId xmlns:a16="http://schemas.microsoft.com/office/drawing/2014/main" id="{E9B21754-1211-44AF-A89F-BED7D4BEF125}"/>
              </a:ext>
            </a:extLst>
          </p:cNvPr>
          <p:cNvCxnSpPr/>
          <p:nvPr/>
        </p:nvCxnSpPr>
        <p:spPr>
          <a:xfrm rot="10800000">
            <a:off x="1524000" y="4953000"/>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728" name="Rectangle 13">
            <a:extLst>
              <a:ext uri="{FF2B5EF4-FFF2-40B4-BE49-F238E27FC236}">
                <a16:creationId xmlns:a16="http://schemas.microsoft.com/office/drawing/2014/main" id="{A477B096-B6B3-4869-8817-D6F374D3E4F0}"/>
              </a:ext>
            </a:extLst>
          </p:cNvPr>
          <p:cNvSpPr>
            <a:spLocks noChangeArrowheads="1"/>
          </p:cNvSpPr>
          <p:nvPr/>
        </p:nvSpPr>
        <p:spPr bwMode="auto">
          <a:xfrm>
            <a:off x="3048000" y="5486400"/>
            <a:ext cx="2208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Behaviour </a:t>
            </a:r>
            <a:r>
              <a:rPr lang="en-US" altLang="en-US" sz="2800">
                <a:solidFill>
                  <a:srgbClr val="1E00AA"/>
                </a:solidFill>
                <a:latin typeface="Kruti Dev 010" pitchFamily="2" charset="0"/>
              </a:rPr>
              <a:t>O;ogkj</a:t>
            </a:r>
          </a:p>
        </p:txBody>
      </p:sp>
      <p:sp>
        <p:nvSpPr>
          <p:cNvPr id="29729" name="Rectangle 14">
            <a:extLst>
              <a:ext uri="{FF2B5EF4-FFF2-40B4-BE49-F238E27FC236}">
                <a16:creationId xmlns:a16="http://schemas.microsoft.com/office/drawing/2014/main" id="{F6DB0A8D-6CFB-485A-8655-60D2ED889B50}"/>
              </a:ext>
            </a:extLst>
          </p:cNvPr>
          <p:cNvSpPr>
            <a:spLocks noChangeArrowheads="1"/>
          </p:cNvSpPr>
          <p:nvPr/>
        </p:nvSpPr>
        <p:spPr bwMode="auto">
          <a:xfrm>
            <a:off x="5564188" y="5486400"/>
            <a:ext cx="1338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Work </a:t>
            </a:r>
            <a:r>
              <a:rPr lang="en-US" altLang="en-US" sz="2800">
                <a:solidFill>
                  <a:srgbClr val="1E00AA"/>
                </a:solidFill>
                <a:latin typeface="Kruti Dev 010" pitchFamily="2" charset="0"/>
              </a:rPr>
              <a:t>dk;Z</a:t>
            </a:r>
          </a:p>
        </p:txBody>
      </p:sp>
      <p:cxnSp>
        <p:nvCxnSpPr>
          <p:cNvPr id="18" name="Straight Arrow Connector 17">
            <a:extLst>
              <a:ext uri="{FF2B5EF4-FFF2-40B4-BE49-F238E27FC236}">
                <a16:creationId xmlns:a16="http://schemas.microsoft.com/office/drawing/2014/main" id="{37543930-E1D2-49EB-BAC5-4AA912F19A6C}"/>
              </a:ext>
            </a:extLst>
          </p:cNvPr>
          <p:cNvCxnSpPr>
            <a:endCxn id="29728" idx="0"/>
          </p:cNvCxnSpPr>
          <p:nvPr/>
        </p:nvCxnSpPr>
        <p:spPr>
          <a:xfrm rot="10800000" flipV="1">
            <a:off x="4151313" y="4953000"/>
            <a:ext cx="2478087"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749AB9-1770-48D3-A192-5933304752C3}"/>
              </a:ext>
            </a:extLst>
          </p:cNvPr>
          <p:cNvCxnSpPr>
            <a:endCxn id="29729" idx="0"/>
          </p:cNvCxnSpPr>
          <p:nvPr/>
        </p:nvCxnSpPr>
        <p:spPr>
          <a:xfrm rot="5400000">
            <a:off x="6165057" y="5022056"/>
            <a:ext cx="533400" cy="3952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9732" name="Picture 28" descr="Picture1.png">
            <a:extLst>
              <a:ext uri="{FF2B5EF4-FFF2-40B4-BE49-F238E27FC236}">
                <a16:creationId xmlns:a16="http://schemas.microsoft.com/office/drawing/2014/main" id="{7E8BA094-7EF4-4D31-A8AB-2B26401420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5175" y="2517775"/>
            <a:ext cx="28956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id="{983C0C60-8A3F-46AF-AD69-46635E721890}"/>
              </a:ext>
            </a:extLst>
          </p:cNvPr>
          <p:cNvSpPr/>
          <p:nvPr/>
        </p:nvSpPr>
        <p:spPr>
          <a:xfrm>
            <a:off x="5794376" y="1296323"/>
            <a:ext cx="2995612" cy="835025"/>
          </a:xfrm>
          <a:prstGeom prst="round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2200" b="1" dirty="0">
                <a:solidFill>
                  <a:srgbClr val="FFFF00"/>
                </a:solidFill>
              </a:rPr>
              <a:t>Right Understanding </a:t>
            </a:r>
          </a:p>
          <a:p>
            <a:pPr algn="ctr">
              <a:defRPr/>
            </a:pPr>
            <a:r>
              <a:rPr lang="en-IN" sz="2200" b="1" dirty="0">
                <a:solidFill>
                  <a:srgbClr val="FFFF00"/>
                </a:solidFill>
              </a:rPr>
              <a:t>in the Self</a:t>
            </a:r>
          </a:p>
        </p:txBody>
      </p:sp>
      <p:sp>
        <p:nvSpPr>
          <p:cNvPr id="4" name="Oval 3">
            <a:extLst>
              <a:ext uri="{FF2B5EF4-FFF2-40B4-BE49-F238E27FC236}">
                <a16:creationId xmlns:a16="http://schemas.microsoft.com/office/drawing/2014/main" id="{E8CC534C-3A97-4221-8E21-CF93B0C147A6}"/>
              </a:ext>
            </a:extLst>
          </p:cNvPr>
          <p:cNvSpPr/>
          <p:nvPr/>
        </p:nvSpPr>
        <p:spPr>
          <a:xfrm>
            <a:off x="5845175" y="2544763"/>
            <a:ext cx="2895600" cy="27193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b="1" dirty="0">
              <a:solidFill>
                <a:prstClr val="black"/>
              </a:solidFill>
              <a:latin typeface="Arial" panose="020B0604020202020204" pitchFamily="34" charset="0"/>
              <a:cs typeface="Arial" panose="020B0604020202020204" pitchFamily="34" charset="0"/>
            </a:endParaRPr>
          </a:p>
          <a:p>
            <a:pPr algn="ctr">
              <a:defRPr/>
            </a:pPr>
            <a:endParaRPr lang="en-IN" b="1" dirty="0">
              <a:solidFill>
                <a:prstClr val="black"/>
              </a:solidFill>
              <a:latin typeface="Arial" panose="020B0604020202020204" pitchFamily="34" charset="0"/>
              <a:cs typeface="Arial" panose="020B0604020202020204" pitchFamily="34" charset="0"/>
            </a:endParaRPr>
          </a:p>
          <a:p>
            <a:pPr algn="ctr">
              <a:defRPr/>
            </a:pPr>
            <a:endParaRPr lang="en-IN" b="1" dirty="0">
              <a:solidFill>
                <a:prstClr val="black"/>
              </a:solidFill>
              <a:latin typeface="Arial" panose="020B0604020202020204" pitchFamily="34" charset="0"/>
              <a:cs typeface="Arial" panose="020B0604020202020204" pitchFamily="34" charset="0"/>
            </a:endParaRPr>
          </a:p>
          <a:p>
            <a:pPr algn="ctr">
              <a:defRPr/>
            </a:pPr>
            <a:r>
              <a:rPr lang="en-IN" b="1" dirty="0">
                <a:solidFill>
                  <a:prstClr val="black"/>
                </a:solidFill>
                <a:latin typeface="Arial" panose="020B0604020202020204" pitchFamily="34" charset="0"/>
                <a:cs typeface="Arial" panose="020B0604020202020204" pitchFamily="34" charset="0"/>
              </a:rPr>
              <a:t>Content of imagination</a:t>
            </a:r>
          </a:p>
          <a:p>
            <a:pPr algn="ctr">
              <a:defRPr/>
            </a:pPr>
            <a:endParaRPr lang="en-IN" b="1" dirty="0">
              <a:solidFill>
                <a:prstClr val="black"/>
              </a:solidFill>
              <a:latin typeface="Arial" panose="020B0604020202020204" pitchFamily="34" charset="0"/>
              <a:cs typeface="Arial" panose="020B0604020202020204" pitchFamily="34" charset="0"/>
            </a:endParaRPr>
          </a:p>
          <a:p>
            <a:pPr algn="ctr">
              <a:defRPr/>
            </a:pPr>
            <a:endParaRPr lang="en-IN" b="1" dirty="0">
              <a:solidFill>
                <a:prstClr val="black"/>
              </a:solidFill>
              <a:latin typeface="Arial" panose="020B0604020202020204" pitchFamily="34" charset="0"/>
              <a:cs typeface="Arial" panose="020B0604020202020204" pitchFamily="34" charset="0"/>
            </a:endParaRPr>
          </a:p>
          <a:p>
            <a:pPr algn="ctr">
              <a:defRPr/>
            </a:pPr>
            <a:endParaRPr lang="en-IN" b="1" dirty="0">
              <a:solidFill>
                <a:prstClr val="black"/>
              </a:solidFill>
              <a:latin typeface="Arial" panose="020B0604020202020204" pitchFamily="34" charset="0"/>
              <a:cs typeface="Arial" panose="020B0604020202020204" pitchFamily="34" charset="0"/>
            </a:endParaRPr>
          </a:p>
          <a:p>
            <a:pPr algn="ctr">
              <a:defRPr/>
            </a:pPr>
            <a:endParaRPr lang="en-IN" b="1" dirty="0">
              <a:solidFill>
                <a:prstClr val="black"/>
              </a:solidFill>
              <a:latin typeface="Arial" panose="020B0604020202020204" pitchFamily="34" charset="0"/>
              <a:cs typeface="Arial" panose="020B0604020202020204" pitchFamily="34" charset="0"/>
            </a:endParaRPr>
          </a:p>
        </p:txBody>
      </p:sp>
      <p:sp>
        <p:nvSpPr>
          <p:cNvPr id="29735" name="Text Box 10">
            <a:extLst>
              <a:ext uri="{FF2B5EF4-FFF2-40B4-BE49-F238E27FC236}">
                <a16:creationId xmlns:a16="http://schemas.microsoft.com/office/drawing/2014/main" id="{91FD4279-D8C8-4A6F-A3F5-679BE48239CC}"/>
              </a:ext>
            </a:extLst>
          </p:cNvPr>
          <p:cNvSpPr txBox="1">
            <a:spLocks noChangeArrowheads="1"/>
          </p:cNvSpPr>
          <p:nvPr/>
        </p:nvSpPr>
        <p:spPr bwMode="auto">
          <a:xfrm>
            <a:off x="8842375" y="609600"/>
            <a:ext cx="19780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endParaRPr lang="en-US" altLang="en-US" sz="2000" b="1">
              <a:solidFill>
                <a:srgbClr val="FF0000"/>
              </a:solidFill>
            </a:endParaRPr>
          </a:p>
        </p:txBody>
      </p:sp>
      <p:sp>
        <p:nvSpPr>
          <p:cNvPr id="5" name="Arrow: Up-Down 4">
            <a:extLst>
              <a:ext uri="{FF2B5EF4-FFF2-40B4-BE49-F238E27FC236}">
                <a16:creationId xmlns:a16="http://schemas.microsoft.com/office/drawing/2014/main" id="{878A6734-E7E4-45B4-A802-F9DDFC73F079}"/>
              </a:ext>
            </a:extLst>
          </p:cNvPr>
          <p:cNvSpPr/>
          <p:nvPr/>
        </p:nvSpPr>
        <p:spPr>
          <a:xfrm>
            <a:off x="9182099" y="2588684"/>
            <a:ext cx="208280" cy="773112"/>
          </a:xfrm>
          <a:prstGeom prst="upDownArrow">
            <a:avLst/>
          </a:prstGeom>
          <a:solidFill>
            <a:srgbClr val="1E00AA"/>
          </a:solidFill>
          <a:ln>
            <a:solidFill>
              <a:srgbClr val="1E00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cxnSp>
        <p:nvCxnSpPr>
          <p:cNvPr id="20" name="Straight Arrow Connector 19">
            <a:extLst>
              <a:ext uri="{FF2B5EF4-FFF2-40B4-BE49-F238E27FC236}">
                <a16:creationId xmlns:a16="http://schemas.microsoft.com/office/drawing/2014/main" id="{3BDD95C8-A323-414A-B0C3-0897B2957689}"/>
              </a:ext>
            </a:extLst>
          </p:cNvPr>
          <p:cNvCxnSpPr>
            <a:cxnSpLocks/>
          </p:cNvCxnSpPr>
          <p:nvPr/>
        </p:nvCxnSpPr>
        <p:spPr bwMode="auto">
          <a:xfrm>
            <a:off x="7292182" y="2131348"/>
            <a:ext cx="0" cy="4460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739" name="Rectangle 4">
            <a:extLst>
              <a:ext uri="{FF2B5EF4-FFF2-40B4-BE49-F238E27FC236}">
                <a16:creationId xmlns:a16="http://schemas.microsoft.com/office/drawing/2014/main" id="{2570A47B-0BBB-45ED-B7F3-DDFF327BD66C}"/>
              </a:ext>
            </a:extLst>
          </p:cNvPr>
          <p:cNvSpPr>
            <a:spLocks noChangeArrowheads="1"/>
          </p:cNvSpPr>
          <p:nvPr/>
        </p:nvSpPr>
        <p:spPr bwMode="auto">
          <a:xfrm>
            <a:off x="6174253" y="2166606"/>
            <a:ext cx="105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solidFill>
                  <a:srgbClr val="FF0000"/>
                </a:solidFill>
              </a:rPr>
              <a:t>Guiding</a:t>
            </a:r>
          </a:p>
        </p:txBody>
      </p:sp>
      <p:grpSp>
        <p:nvGrpSpPr>
          <p:cNvPr id="29742" name="Group 5">
            <a:extLst>
              <a:ext uri="{FF2B5EF4-FFF2-40B4-BE49-F238E27FC236}">
                <a16:creationId xmlns:a16="http://schemas.microsoft.com/office/drawing/2014/main" id="{FA5A00A4-A030-4628-93B9-51A4162CEEC4}"/>
              </a:ext>
            </a:extLst>
          </p:cNvPr>
          <p:cNvGrpSpPr>
            <a:grpSpLocks/>
          </p:cNvGrpSpPr>
          <p:nvPr/>
        </p:nvGrpSpPr>
        <p:grpSpPr bwMode="auto">
          <a:xfrm>
            <a:off x="1981200" y="4800600"/>
            <a:ext cx="1447800" cy="457200"/>
            <a:chOff x="457200" y="4800600"/>
            <a:chExt cx="1447800" cy="457200"/>
          </a:xfrm>
        </p:grpSpPr>
        <p:cxnSp>
          <p:nvCxnSpPr>
            <p:cNvPr id="25" name="Straight Arrow Connector 24">
              <a:extLst>
                <a:ext uri="{FF2B5EF4-FFF2-40B4-BE49-F238E27FC236}">
                  <a16:creationId xmlns:a16="http://schemas.microsoft.com/office/drawing/2014/main" id="{ADE38551-9AE4-464C-941A-F34F5259F815}"/>
                </a:ext>
              </a:extLst>
            </p:cNvPr>
            <p:cNvCxnSpPr/>
            <p:nvPr/>
          </p:nvCxnSpPr>
          <p:spPr>
            <a:xfrm>
              <a:off x="457200" y="4800600"/>
              <a:ext cx="0" cy="457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32236C0-1C13-4BC9-B111-B442632DB8BE}"/>
                </a:ext>
              </a:extLst>
            </p:cNvPr>
            <p:cNvCxnSpPr/>
            <p:nvPr/>
          </p:nvCxnSpPr>
          <p:spPr>
            <a:xfrm>
              <a:off x="533400" y="4800600"/>
              <a:ext cx="0" cy="45720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9750" name="Rectangle 4">
              <a:extLst>
                <a:ext uri="{FF2B5EF4-FFF2-40B4-BE49-F238E27FC236}">
                  <a16:creationId xmlns:a16="http://schemas.microsoft.com/office/drawing/2014/main" id="{D1144AA6-A803-447E-860A-7A535D298DC4}"/>
                </a:ext>
              </a:extLst>
            </p:cNvPr>
            <p:cNvSpPr>
              <a:spLocks noChangeArrowheads="1"/>
            </p:cNvSpPr>
            <p:nvPr/>
          </p:nvSpPr>
          <p:spPr bwMode="auto">
            <a:xfrm>
              <a:off x="566172" y="4888468"/>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Information</a:t>
              </a:r>
            </a:p>
          </p:txBody>
        </p:sp>
      </p:grpSp>
      <p:sp>
        <p:nvSpPr>
          <p:cNvPr id="29747" name="Rectangle 4">
            <a:extLst>
              <a:ext uri="{FF2B5EF4-FFF2-40B4-BE49-F238E27FC236}">
                <a16:creationId xmlns:a16="http://schemas.microsoft.com/office/drawing/2014/main" id="{F52C7022-C81B-4032-93B0-6C4D9CD20C9B}"/>
              </a:ext>
            </a:extLst>
          </p:cNvPr>
          <p:cNvSpPr>
            <a:spLocks noChangeArrowheads="1"/>
          </p:cNvSpPr>
          <p:nvPr/>
        </p:nvSpPr>
        <p:spPr bwMode="auto">
          <a:xfrm>
            <a:off x="9387749" y="2743199"/>
            <a:ext cx="142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solidFill>
                  <a:srgbClr val="FF0000"/>
                </a:solidFill>
              </a:rPr>
              <a:t>In harmony</a:t>
            </a:r>
          </a:p>
        </p:txBody>
      </p:sp>
      <p:pic>
        <p:nvPicPr>
          <p:cNvPr id="30" name="Picture 29">
            <a:extLst>
              <a:ext uri="{FF2B5EF4-FFF2-40B4-BE49-F238E27FC236}">
                <a16:creationId xmlns:a16="http://schemas.microsoft.com/office/drawing/2014/main" id="{D19EBB54-9154-4270-BA2D-B2DF3B9F8C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3025" y="5264150"/>
            <a:ext cx="1166801" cy="1298536"/>
          </a:xfrm>
          <a:prstGeom prst="rect">
            <a:avLst/>
          </a:prstGeom>
        </p:spPr>
      </p:pic>
      <p:sp>
        <p:nvSpPr>
          <p:cNvPr id="29" name="Text Box 10">
            <a:extLst>
              <a:ext uri="{FF2B5EF4-FFF2-40B4-BE49-F238E27FC236}">
                <a16:creationId xmlns:a16="http://schemas.microsoft.com/office/drawing/2014/main" id="{A613DF8F-C251-49C2-BE37-54BF238566AC}"/>
              </a:ext>
            </a:extLst>
          </p:cNvPr>
          <p:cNvSpPr txBox="1">
            <a:spLocks noChangeArrowheads="1"/>
          </p:cNvSpPr>
          <p:nvPr/>
        </p:nvSpPr>
        <p:spPr bwMode="auto">
          <a:xfrm>
            <a:off x="9067801" y="1275028"/>
            <a:ext cx="3200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b="1" dirty="0">
                <a:solidFill>
                  <a:srgbClr val="1E00AA"/>
                </a:solidFill>
              </a:rPr>
              <a:t>Natural Acceptance </a:t>
            </a:r>
          </a:p>
          <a:p>
            <a:pPr eaLnBrk="1" hangingPunct="1">
              <a:spcAft>
                <a:spcPts val="1000"/>
              </a:spcAft>
            </a:pPr>
            <a:r>
              <a:rPr lang="en-US" altLang="en-US" sz="2000" b="1" dirty="0">
                <a:solidFill>
                  <a:srgbClr val="1E00AA"/>
                </a:solidFill>
              </a:rPr>
              <a:t>INTENTION</a:t>
            </a:r>
          </a:p>
          <a:p>
            <a:pPr eaLnBrk="1" hangingPunct="1">
              <a:spcAft>
                <a:spcPts val="1000"/>
              </a:spcAft>
            </a:pPr>
            <a:r>
              <a:rPr lang="en-US" altLang="en-US" sz="2000" b="1" dirty="0">
                <a:solidFill>
                  <a:srgbClr val="1E00AA"/>
                </a:solidFill>
              </a:rPr>
              <a:t>What I Really Want to Be</a:t>
            </a:r>
          </a:p>
        </p:txBody>
      </p:sp>
      <p:sp>
        <p:nvSpPr>
          <p:cNvPr id="33" name="Text Box 10">
            <a:extLst>
              <a:ext uri="{FF2B5EF4-FFF2-40B4-BE49-F238E27FC236}">
                <a16:creationId xmlns:a16="http://schemas.microsoft.com/office/drawing/2014/main" id="{2978D480-869D-466C-B7A6-D7D9A0FFCB9F}"/>
              </a:ext>
            </a:extLst>
          </p:cNvPr>
          <p:cNvSpPr txBox="1">
            <a:spLocks noChangeArrowheads="1"/>
          </p:cNvSpPr>
          <p:nvPr/>
        </p:nvSpPr>
        <p:spPr bwMode="auto">
          <a:xfrm>
            <a:off x="9067800" y="3519488"/>
            <a:ext cx="312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b="1" dirty="0">
                <a:solidFill>
                  <a:srgbClr val="FF0000"/>
                </a:solidFill>
              </a:rPr>
              <a:t>COMPETENCE</a:t>
            </a:r>
          </a:p>
          <a:p>
            <a:pPr eaLnBrk="1" hangingPunct="1">
              <a:spcAft>
                <a:spcPts val="1000"/>
              </a:spcAft>
            </a:pPr>
            <a:r>
              <a:rPr lang="en-US" altLang="en-US" sz="2000" b="1" dirty="0">
                <a:solidFill>
                  <a:srgbClr val="FF0000"/>
                </a:solidFill>
              </a:rPr>
              <a:t>What I Am</a:t>
            </a:r>
          </a:p>
        </p:txBody>
      </p:sp>
      <p:sp>
        <p:nvSpPr>
          <p:cNvPr id="34" name="Right Brace 33">
            <a:extLst>
              <a:ext uri="{FF2B5EF4-FFF2-40B4-BE49-F238E27FC236}">
                <a16:creationId xmlns:a16="http://schemas.microsoft.com/office/drawing/2014/main" id="{EFBB0FB0-A5D4-417F-8100-BB3E3836044D}"/>
              </a:ext>
            </a:extLst>
          </p:cNvPr>
          <p:cNvSpPr/>
          <p:nvPr/>
        </p:nvSpPr>
        <p:spPr>
          <a:xfrm>
            <a:off x="8839200" y="2874963"/>
            <a:ext cx="208280" cy="2057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35" name="Right Brace 34">
            <a:extLst>
              <a:ext uri="{FF2B5EF4-FFF2-40B4-BE49-F238E27FC236}">
                <a16:creationId xmlns:a16="http://schemas.microsoft.com/office/drawing/2014/main" id="{38BD0406-9BA0-439A-9088-9CDF58F0F914}"/>
              </a:ext>
            </a:extLst>
          </p:cNvPr>
          <p:cNvSpPr/>
          <p:nvPr/>
        </p:nvSpPr>
        <p:spPr>
          <a:xfrm>
            <a:off x="8839200" y="1275028"/>
            <a:ext cx="190500" cy="154788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37" name="Rectangle 36">
            <a:extLst>
              <a:ext uri="{FF2B5EF4-FFF2-40B4-BE49-F238E27FC236}">
                <a16:creationId xmlns:a16="http://schemas.microsoft.com/office/drawing/2014/main" id="{83576A1B-2E0C-4E34-B5C3-B833DA2484E6}"/>
              </a:ext>
            </a:extLst>
          </p:cNvPr>
          <p:cNvSpPr>
            <a:spLocks noChangeArrowheads="1"/>
          </p:cNvSpPr>
          <p:nvPr/>
        </p:nvSpPr>
        <p:spPr bwMode="auto">
          <a:xfrm>
            <a:off x="48884" y="2097146"/>
            <a:ext cx="3605696" cy="1661993"/>
          </a:xfrm>
          <a:prstGeom prst="rect">
            <a:avLst/>
          </a:prstGeom>
          <a:solidFill>
            <a:srgbClr val="C00000"/>
          </a:solidFill>
          <a:ln w="9525">
            <a:noFill/>
            <a:miter lim="800000"/>
            <a:headEnd/>
            <a:tailEnd/>
          </a:ln>
          <a:scene3d>
            <a:camera prst="orthographicFront"/>
            <a:lightRig rig="threePt" dir="t"/>
          </a:scene3d>
          <a:sp3d>
            <a:bevelT w="165100" prst="coolSlant"/>
          </a:sp3d>
        </p:spPr>
        <p:txBody>
          <a:bodyPr wrap="square">
            <a:spAutoFit/>
          </a:bodyPr>
          <a:lstStyle/>
          <a:p>
            <a:pPr algn="ctr">
              <a:buFont typeface="Symbol" panose="05050102010706020507" pitchFamily="18" charset="2"/>
              <a:buNone/>
              <a:defRPr/>
            </a:pPr>
            <a:r>
              <a:rPr lang="en-US" altLang="en-US" dirty="0">
                <a:solidFill>
                  <a:prstClr val="white"/>
                </a:solidFill>
              </a:rPr>
              <a:t>Happiness </a:t>
            </a:r>
          </a:p>
          <a:p>
            <a:pPr algn="ctr">
              <a:buFont typeface="Symbol" panose="05050102010706020507" pitchFamily="18" charset="2"/>
              <a:buNone/>
              <a:defRPr/>
            </a:pPr>
            <a:r>
              <a:rPr lang="en-US" altLang="en-US" dirty="0">
                <a:solidFill>
                  <a:prstClr val="white"/>
                </a:solidFill>
              </a:rPr>
              <a:t>= To be in a state of Harmony</a:t>
            </a:r>
          </a:p>
          <a:p>
            <a:pPr algn="ctr">
              <a:buFont typeface="Symbol" panose="05050102010706020507" pitchFamily="18" charset="2"/>
              <a:buNone/>
              <a:defRPr/>
            </a:pPr>
            <a:endParaRPr lang="en-US" altLang="en-US" dirty="0">
              <a:solidFill>
                <a:prstClr val="white"/>
              </a:solidFill>
            </a:endParaRPr>
          </a:p>
          <a:p>
            <a:pPr algn="ctr">
              <a:buFont typeface="Symbol" panose="05050102010706020507" pitchFamily="18" charset="2"/>
              <a:buNone/>
              <a:defRPr/>
            </a:pPr>
            <a:r>
              <a:rPr lang="en-US" altLang="en-US" sz="2400" dirty="0" err="1">
                <a:solidFill>
                  <a:srgbClr val="FFFF00"/>
                </a:solidFill>
                <a:latin typeface="Kruti Dev 010" pitchFamily="2" charset="0"/>
                <a:ea typeface="Kozuka Gothic Pro EL" pitchFamily="34" charset="-128"/>
              </a:rPr>
              <a:t>Lkq</a:t>
            </a:r>
            <a:r>
              <a:rPr lang="en-US" altLang="en-US" sz="2400" dirty="0">
                <a:solidFill>
                  <a:srgbClr val="FFFF00"/>
                </a:solidFill>
                <a:latin typeface="Kruti Dev 010" pitchFamily="2" charset="0"/>
                <a:ea typeface="Kozuka Gothic Pro EL" pitchFamily="34" charset="-128"/>
              </a:rPr>
              <a:t>[k</a:t>
            </a:r>
          </a:p>
          <a:p>
            <a:pPr algn="ctr">
              <a:buFont typeface="Symbol" panose="05050102010706020507" pitchFamily="18" charset="2"/>
              <a:buNone/>
              <a:defRPr/>
            </a:pPr>
            <a:r>
              <a:rPr lang="en-US" altLang="en-US" sz="2400" dirty="0">
                <a:solidFill>
                  <a:srgbClr val="FFFF00"/>
                </a:solidFill>
                <a:latin typeface="Kruti Dev 010" pitchFamily="2" charset="0"/>
                <a:ea typeface="Kozuka Gothic Pro EL" pitchFamily="34" charset="-128"/>
              </a:rPr>
              <a:t>¾ </a:t>
            </a:r>
            <a:r>
              <a:rPr lang="en-US" altLang="en-US" sz="2400" dirty="0" err="1">
                <a:solidFill>
                  <a:srgbClr val="FFFF00"/>
                </a:solidFill>
                <a:latin typeface="Kruti Dev 010" pitchFamily="2" charset="0"/>
                <a:ea typeface="Kozuka Gothic Pro EL" pitchFamily="34" charset="-128"/>
              </a:rPr>
              <a:t>laxhr</a:t>
            </a:r>
            <a:r>
              <a:rPr lang="en-US" altLang="en-US" sz="2400" dirty="0">
                <a:solidFill>
                  <a:srgbClr val="FFFF00"/>
                </a:solidFill>
                <a:latin typeface="Kruti Dev 010" pitchFamily="2" charset="0"/>
                <a:ea typeface="Kozuka Gothic Pro EL" pitchFamily="34" charset="-128"/>
              </a:rPr>
              <a:t> </a:t>
            </a:r>
            <a:r>
              <a:rPr lang="en-US" altLang="en-US" sz="2400" dirty="0" err="1">
                <a:solidFill>
                  <a:srgbClr val="FFFF00"/>
                </a:solidFill>
                <a:latin typeface="Kruti Dev 010" pitchFamily="2" charset="0"/>
                <a:ea typeface="Kozuka Gothic Pro EL" pitchFamily="34" charset="-128"/>
              </a:rPr>
              <a:t>esa</a:t>
            </a:r>
            <a:r>
              <a:rPr lang="en-US" altLang="en-US" sz="2400" dirty="0">
                <a:solidFill>
                  <a:srgbClr val="FFFF00"/>
                </a:solidFill>
                <a:latin typeface="Kruti Dev 010" pitchFamily="2" charset="0"/>
                <a:ea typeface="Kozuka Gothic Pro EL" pitchFamily="34" charset="-128"/>
              </a:rPr>
              <a:t>] </a:t>
            </a:r>
            <a:r>
              <a:rPr lang="en-US" altLang="en-US" sz="2400" dirty="0" err="1">
                <a:solidFill>
                  <a:srgbClr val="FFFF00"/>
                </a:solidFill>
                <a:latin typeface="Kruti Dev 010" pitchFamily="2" charset="0"/>
                <a:ea typeface="Kozuka Gothic Pro EL" pitchFamily="34" charset="-128"/>
              </a:rPr>
              <a:t>O;oLFkk</a:t>
            </a:r>
            <a:r>
              <a:rPr lang="en-US" altLang="en-US" sz="2400" dirty="0">
                <a:solidFill>
                  <a:srgbClr val="FFFF00"/>
                </a:solidFill>
                <a:latin typeface="Kruti Dev 010" pitchFamily="2" charset="0"/>
                <a:ea typeface="Kozuka Gothic Pro EL" pitchFamily="34" charset="-128"/>
              </a:rPr>
              <a:t> </a:t>
            </a:r>
            <a:r>
              <a:rPr lang="en-US" altLang="en-US" sz="2400" dirty="0" err="1">
                <a:solidFill>
                  <a:srgbClr val="FFFF00"/>
                </a:solidFill>
                <a:latin typeface="Kruti Dev 010" pitchFamily="2" charset="0"/>
                <a:ea typeface="Kozuka Gothic Pro EL" pitchFamily="34" charset="-128"/>
              </a:rPr>
              <a:t>esa</a:t>
            </a:r>
            <a:r>
              <a:rPr lang="en-US" altLang="en-US" sz="2400" dirty="0">
                <a:solidFill>
                  <a:srgbClr val="FFFF00"/>
                </a:solidFill>
                <a:latin typeface="Kruti Dev 010" pitchFamily="2" charset="0"/>
                <a:ea typeface="Kozuka Gothic Pro EL" pitchFamily="34" charset="-128"/>
              </a:rPr>
              <a:t> </a:t>
            </a:r>
            <a:r>
              <a:rPr lang="en-US" altLang="en-US" sz="2400" dirty="0" err="1">
                <a:solidFill>
                  <a:srgbClr val="FFFF00"/>
                </a:solidFill>
                <a:latin typeface="Kruti Dev 010" pitchFamily="2" charset="0"/>
                <a:ea typeface="Kozuka Gothic Pro EL" pitchFamily="34" charset="-128"/>
              </a:rPr>
              <a:t>thuk</a:t>
            </a:r>
            <a:endParaRPr lang="en-US" altLang="en-US" sz="2400" dirty="0">
              <a:solidFill>
                <a:srgbClr val="FFFF00"/>
              </a:solidFill>
              <a:latin typeface="Kruti Dev 010" pitchFamily="2" charset="0"/>
              <a:ea typeface="Kozuka Gothic Pro EL" pitchFamily="34" charset="-128"/>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4AAE5A3-CA3B-4EE8-8E86-A191C13327D1}"/>
              </a:ext>
            </a:extLst>
          </p:cNvPr>
          <p:cNvSpPr>
            <a:spLocks noGrp="1"/>
          </p:cNvSpPr>
          <p:nvPr>
            <p:ph type="subTitle" idx="1"/>
          </p:nvPr>
        </p:nvSpPr>
        <p:spPr>
          <a:xfrm>
            <a:off x="609600" y="3900488"/>
            <a:ext cx="11049000" cy="1034129"/>
          </a:xfrm>
        </p:spPr>
        <p:txBody>
          <a:bodyPr/>
          <a:lstStyle/>
          <a:p>
            <a:pPr marL="0" indent="0" algn="ctr">
              <a:buNone/>
            </a:pPr>
            <a:r>
              <a:rPr lang="en-IN" b="1" dirty="0"/>
              <a:t>The idea was to </a:t>
            </a:r>
            <a:r>
              <a:rPr lang="en-GB" altLang="en-US" sz="1800" b="1" dirty="0">
                <a:latin typeface="Arial" panose="020B0604020202020204" pitchFamily="34" charset="0"/>
                <a:cs typeface="Arial" panose="020B0604020202020204" pitchFamily="34" charset="0"/>
              </a:rPr>
              <a:t>get to meet and know each other!</a:t>
            </a:r>
          </a:p>
          <a:p>
            <a:pPr marL="0" indent="0" algn="ctr">
              <a:buNone/>
            </a:pPr>
            <a:endParaRPr lang="en-GB" sz="1800" b="1" dirty="0"/>
          </a:p>
          <a:p>
            <a:pPr marL="0" indent="0" algn="ctr">
              <a:buNone/>
            </a:pPr>
            <a:r>
              <a:rPr lang="en-GB" sz="1800" b="1" dirty="0"/>
              <a:t>How did it go?</a:t>
            </a:r>
            <a:endParaRPr lang="en-IN" b="1" dirty="0"/>
          </a:p>
        </p:txBody>
      </p:sp>
      <p:sp>
        <p:nvSpPr>
          <p:cNvPr id="8194" name="Title 10">
            <a:extLst>
              <a:ext uri="{FF2B5EF4-FFF2-40B4-BE49-F238E27FC236}">
                <a16:creationId xmlns:a16="http://schemas.microsoft.com/office/drawing/2014/main" id="{1A2C064C-1D0F-478A-A4ED-03F69BC8DC20}"/>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dirty="0">
                <a:latin typeface="Arial" panose="020B0604020202020204" pitchFamily="34" charset="0"/>
                <a:cs typeface="Arial" panose="020B0604020202020204" pitchFamily="34" charset="0"/>
              </a:rPr>
              <a:t>  UHV-I</a:t>
            </a: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Session 1</a:t>
            </a: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Welcome and Introductions</a:t>
            </a:r>
            <a:endParaRPr lang="en-GB" altLang="en-US" sz="2200" dirty="0">
              <a:latin typeface="Arial" panose="020B0604020202020204" pitchFamily="34" charset="0"/>
              <a:cs typeface="Arial" panose="020B0604020202020204"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F57F6AE-FF79-4975-83FA-6C7C982E11E5}"/>
              </a:ext>
            </a:extLst>
          </p:cNvPr>
          <p:cNvSpPr>
            <a:spLocks noGrp="1"/>
          </p:cNvSpPr>
          <p:nvPr>
            <p:ph type="subTitle" idx="1"/>
          </p:nvPr>
        </p:nvSpPr>
        <p:spPr>
          <a:xfrm>
            <a:off x="609600" y="3900488"/>
            <a:ext cx="11049000" cy="369332"/>
          </a:xfrm>
        </p:spPr>
        <p:txBody>
          <a:bodyPr/>
          <a:lstStyle/>
          <a:p>
            <a:pPr algn="ctr"/>
            <a:r>
              <a:rPr lang="en-US" dirty="0"/>
              <a:t>Making a definite program for health</a:t>
            </a:r>
          </a:p>
        </p:txBody>
      </p:sp>
      <p:sp>
        <p:nvSpPr>
          <p:cNvPr id="9218" name="Title 10">
            <a:extLst>
              <a:ext uri="{FF2B5EF4-FFF2-40B4-BE49-F238E27FC236}">
                <a16:creationId xmlns:a16="http://schemas.microsoft.com/office/drawing/2014/main" id="{CB605B92-F283-4979-A199-FE2A4799042C}"/>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p>
            <a:pPr marL="457200" indent="-457200" algn="ctr"/>
            <a:r>
              <a:rPr lang="en-GB" altLang="en-US" sz="3600" dirty="0">
                <a:latin typeface="Arial" panose="020B0604020202020204" pitchFamily="34" charset="0"/>
                <a:cs typeface="Arial" panose="020B0604020202020204" pitchFamily="34" charset="0"/>
              </a:rPr>
              <a:t>   UHV-I</a:t>
            </a: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Session 7</a:t>
            </a: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Ensuring Health Holistically</a:t>
            </a:r>
            <a:endParaRPr lang="en-GB" altLang="en-US" sz="2200" dirty="0">
              <a:latin typeface="Arial" panose="020B0604020202020204" pitchFamily="34" charset="0"/>
              <a:cs typeface="Arial" panose="020B0604020202020204" pitchFamily="3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B9D2AC2A-E360-4D84-9423-9ABF9A8B743A}"/>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sz="2000"/>
              <a:t>Feeling of Self-regulation (</a:t>
            </a:r>
            <a:r>
              <a:rPr lang="hi-IN" altLang="en-US" sz="2000"/>
              <a:t>संयम)</a:t>
            </a:r>
            <a:r>
              <a:rPr lang="en-IN" altLang="en-US" sz="2000"/>
              <a:t> </a:t>
            </a:r>
            <a:r>
              <a:rPr lang="en-IN" altLang="en-US" sz="2000">
                <a:sym typeface="Wingdings" panose="05000000000000000000" pitchFamily="2" charset="2"/>
              </a:rPr>
              <a:t> Program for it  Health in the Body</a:t>
            </a:r>
            <a:endParaRPr lang="en-US" altLang="en-US" sz="2000"/>
          </a:p>
        </p:txBody>
      </p:sp>
      <p:sp>
        <p:nvSpPr>
          <p:cNvPr id="19459" name="Text Placeholder 2">
            <a:extLst>
              <a:ext uri="{FF2B5EF4-FFF2-40B4-BE49-F238E27FC236}">
                <a16:creationId xmlns:a16="http://schemas.microsoft.com/office/drawing/2014/main" id="{6FA204ED-B16D-42C3-AE83-EA4979CCCF51}"/>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IN" altLang="en-US" dirty="0"/>
              <a:t>The Body is an </a:t>
            </a:r>
            <a:r>
              <a:rPr lang="en-IN" altLang="en-US" b="1" dirty="0"/>
              <a:t>orderly system </a:t>
            </a:r>
            <a:r>
              <a:rPr lang="en-IN" altLang="en-US" dirty="0"/>
              <a:t>(a harmony). It </a:t>
            </a:r>
            <a:r>
              <a:rPr lang="en-US" sz="2400" dirty="0">
                <a:solidFill>
                  <a:srgbClr val="000000"/>
                </a:solidFill>
              </a:rPr>
              <a:t>is composed of trillions of cells – these are working in a complimentary manner (forming tissues, organs, organ systems …), all for the harmony of the body!</a:t>
            </a:r>
          </a:p>
          <a:p>
            <a:pPr marL="0" indent="0">
              <a:buNone/>
            </a:pPr>
            <a:endParaRPr lang="en-IN" altLang="en-US" dirty="0">
              <a:solidFill>
                <a:srgbClr val="0000FF"/>
              </a:solidFill>
            </a:endParaRPr>
          </a:p>
          <a:p>
            <a:pPr marL="0" indent="0">
              <a:buNone/>
            </a:pPr>
            <a:r>
              <a:rPr lang="en-IN" altLang="en-US" dirty="0">
                <a:solidFill>
                  <a:srgbClr val="0000FF"/>
                </a:solidFill>
              </a:rPr>
              <a:t>All I (Self) have to ensure is the continuity of that harmony </a:t>
            </a:r>
          </a:p>
          <a:p>
            <a:pPr marL="0" indent="0">
              <a:buNone/>
            </a:pPr>
            <a:r>
              <a:rPr lang="en-IN" altLang="en-US" dirty="0">
                <a:solidFill>
                  <a:srgbClr val="0000FF"/>
                </a:solidFill>
              </a:rPr>
              <a:t>(at least not disturb it).</a:t>
            </a:r>
          </a:p>
          <a:p>
            <a:pPr marL="0" indent="0">
              <a:buNone/>
            </a:pPr>
            <a:endParaRPr lang="en-IN" altLang="en-US" dirty="0">
              <a:solidFill>
                <a:srgbClr val="0000FF"/>
              </a:solidFill>
            </a:endParaRPr>
          </a:p>
          <a:p>
            <a:pPr marL="0" indent="0">
              <a:buNone/>
            </a:pPr>
            <a:r>
              <a:rPr lang="en-IN" altLang="en-US" dirty="0"/>
              <a:t>With the </a:t>
            </a:r>
            <a:r>
              <a:rPr lang="en-IN" altLang="en-US" b="1" dirty="0"/>
              <a:t>feeling of responsibility</a:t>
            </a:r>
            <a:r>
              <a:rPr lang="en-IN" altLang="en-US" dirty="0"/>
              <a:t> toward the body, </a:t>
            </a:r>
          </a:p>
          <a:p>
            <a:pPr marL="0" indent="0">
              <a:buNone/>
            </a:pPr>
            <a:r>
              <a:rPr lang="en-IN" altLang="en-US" dirty="0"/>
              <a:t>I </a:t>
            </a:r>
            <a:r>
              <a:rPr lang="en-IN" altLang="en-US" dirty="0">
                <a:sym typeface="Wingdings" panose="05000000000000000000" pitchFamily="2" charset="2"/>
              </a:rPr>
              <a:t>do what is required for fulfilling that responsibility.</a:t>
            </a:r>
          </a:p>
          <a:p>
            <a:pPr marL="0" indent="0">
              <a:buNone/>
            </a:pPr>
            <a:r>
              <a:rPr lang="en-IN" altLang="en-US" dirty="0">
                <a:sym typeface="Wingdings" panose="05000000000000000000" pitchFamily="2" charset="2"/>
              </a:rPr>
              <a:t>This ensures the </a:t>
            </a:r>
            <a:r>
              <a:rPr lang="en-IN" altLang="en-US" b="1" dirty="0">
                <a:sym typeface="Wingdings" panose="05000000000000000000" pitchFamily="2" charset="2"/>
              </a:rPr>
              <a:t>health</a:t>
            </a:r>
            <a:r>
              <a:rPr lang="en-IN" altLang="en-US" dirty="0">
                <a:sym typeface="Wingdings" panose="05000000000000000000" pitchFamily="2" charset="2"/>
              </a:rPr>
              <a:t> in the Body.</a:t>
            </a:r>
          </a:p>
          <a:p>
            <a:pPr marL="0" indent="0">
              <a:buNone/>
            </a:pPr>
            <a:endParaRPr lang="en-IN" altLang="en-US" dirty="0">
              <a:sym typeface="Wingdings" panose="05000000000000000000" pitchFamily="2" charset="2"/>
            </a:endParaRPr>
          </a:p>
          <a:p>
            <a:pPr marL="0" indent="0">
              <a:buNone/>
            </a:pPr>
            <a:endParaRPr lang="en-IN" altLang="en-US" dirty="0">
              <a:sym typeface="Wingdings" panose="05000000000000000000" pitchFamily="2" charset="2"/>
            </a:endParaRPr>
          </a:p>
          <a:p>
            <a:pPr marL="0" indent="0">
              <a:buNone/>
            </a:pPr>
            <a:endParaRPr lang="en-IN" altLang="en-US" dirty="0">
              <a:sym typeface="Wingdings" panose="05000000000000000000" pitchFamily="2" charset="2"/>
            </a:endParaRPr>
          </a:p>
          <a:p>
            <a:pPr marL="0" indent="0">
              <a:buNone/>
            </a:pPr>
            <a:endParaRPr lang="en-IN" altLang="en-US" dirty="0">
              <a:sym typeface="Wingdings" panose="05000000000000000000" pitchFamily="2" charset="2"/>
            </a:endParaRPr>
          </a:p>
          <a:p>
            <a:pPr marL="0" indent="0">
              <a:buNone/>
            </a:pPr>
            <a:endParaRPr lang="en-IN" altLang="en-US" dirty="0">
              <a:sym typeface="Wingdings" panose="05000000000000000000" pitchFamily="2" charset="2"/>
            </a:endParaRPr>
          </a:p>
          <a:p>
            <a:pPr marL="0" indent="0">
              <a:buNone/>
            </a:pPr>
            <a:r>
              <a:rPr lang="en-IN" altLang="en-US" dirty="0">
                <a:sym typeface="Wingdings" panose="05000000000000000000" pitchFamily="2" charset="2"/>
              </a:rPr>
              <a:t>We will explore a program to ensure health …..</a:t>
            </a:r>
          </a:p>
          <a:p>
            <a:pPr marL="0" indent="0">
              <a:buNone/>
            </a:pPr>
            <a:endParaRPr lang="en-IN" altLang="en-US" dirty="0">
              <a:sym typeface="Wingdings" panose="05000000000000000000" pitchFamily="2" charset="2"/>
            </a:endParaRPr>
          </a:p>
        </p:txBody>
      </p:sp>
      <p:grpSp>
        <p:nvGrpSpPr>
          <p:cNvPr id="3" name="Group 2">
            <a:extLst>
              <a:ext uri="{FF2B5EF4-FFF2-40B4-BE49-F238E27FC236}">
                <a16:creationId xmlns:a16="http://schemas.microsoft.com/office/drawing/2014/main" id="{F7123207-5F2E-4011-8F91-FABBC5B54917}"/>
              </a:ext>
            </a:extLst>
          </p:cNvPr>
          <p:cNvGrpSpPr/>
          <p:nvPr/>
        </p:nvGrpSpPr>
        <p:grpSpPr>
          <a:xfrm>
            <a:off x="968239" y="4508736"/>
            <a:ext cx="10255523" cy="1254918"/>
            <a:chOff x="1828800" y="5181600"/>
            <a:chExt cx="10255523" cy="1254918"/>
          </a:xfrm>
        </p:grpSpPr>
        <p:sp>
          <p:nvSpPr>
            <p:cNvPr id="8" name="Rounded Rectangle 9">
              <a:extLst>
                <a:ext uri="{FF2B5EF4-FFF2-40B4-BE49-F238E27FC236}">
                  <a16:creationId xmlns:a16="http://schemas.microsoft.com/office/drawing/2014/main" id="{C6C3FAE7-9398-4890-A0BB-273B84B6DE86}"/>
                </a:ext>
              </a:extLst>
            </p:cNvPr>
            <p:cNvSpPr/>
            <p:nvPr/>
          </p:nvSpPr>
          <p:spPr>
            <a:xfrm>
              <a:off x="1828800" y="5181600"/>
              <a:ext cx="10255523" cy="125491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IN" sz="2000" b="1" dirty="0">
                  <a:solidFill>
                    <a:schemeClr val="bg1"/>
                  </a:solidFill>
                  <a:latin typeface="Arial" panose="020B0604020202020204" pitchFamily="34" charset="0"/>
                  <a:cs typeface="Arial" panose="020B0604020202020204" pitchFamily="34" charset="0"/>
                </a:rPr>
                <a:t>Out of self-regulation and health, which holds the higher priority for you?</a:t>
              </a:r>
              <a:endParaRPr lang="en-US" sz="2000" dirty="0">
                <a:solidFill>
                  <a:schemeClr val="bg1"/>
                </a:solidFill>
                <a:latin typeface="Arial" panose="020B0604020202020204" pitchFamily="34" charset="0"/>
                <a:cs typeface="Arial" panose="020B0604020202020204" pitchFamily="34" charset="0"/>
              </a:endParaRPr>
            </a:p>
          </p:txBody>
        </p:sp>
        <p:pic>
          <p:nvPicPr>
            <p:cNvPr id="10" name="Picture 4">
              <a:extLst>
                <a:ext uri="{FF2B5EF4-FFF2-40B4-BE49-F238E27FC236}">
                  <a16:creationId xmlns:a16="http://schemas.microsoft.com/office/drawing/2014/main" id="{6867E454-8C88-4DB7-8AD6-40A03A4B98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803" t="23537" r="20900" b="12950"/>
            <a:stretch>
              <a:fillRect/>
            </a:stretch>
          </p:blipFill>
          <p:spPr bwMode="auto">
            <a:xfrm>
              <a:off x="10972801" y="5257800"/>
              <a:ext cx="1050925" cy="1079500"/>
            </a:xfrm>
            <a:prstGeom prst="rect">
              <a:avLst/>
            </a:prstGeom>
            <a:solidFill>
              <a:schemeClr val="bg1"/>
            </a:solidFill>
            <a:ln>
              <a:noFill/>
            </a:ln>
          </p:spPr>
        </p:pic>
      </p:grpSp>
      <p:pic>
        <p:nvPicPr>
          <p:cNvPr id="12" name="Picture 11">
            <a:extLst>
              <a:ext uri="{FF2B5EF4-FFF2-40B4-BE49-F238E27FC236}">
                <a16:creationId xmlns:a16="http://schemas.microsoft.com/office/drawing/2014/main" id="{3C125D18-B91A-4116-94E9-F44B42AFADC6}"/>
              </a:ext>
            </a:extLst>
          </p:cNvPr>
          <p:cNvPicPr>
            <a:picLocks noChangeAspect="1"/>
          </p:cNvPicPr>
          <p:nvPr/>
        </p:nvPicPr>
        <p:blipFill rotWithShape="1">
          <a:blip r:embed="rId3">
            <a:extLst>
              <a:ext uri="{28A0092B-C50C-407E-A947-70E740481C1C}">
                <a14:useLocalDpi xmlns:a14="http://schemas.microsoft.com/office/drawing/2010/main" val="0"/>
              </a:ext>
            </a:extLst>
          </a:blip>
          <a:srcRect l="20935" t="14444" r="25647" b="10000"/>
          <a:stretch/>
        </p:blipFill>
        <p:spPr>
          <a:xfrm>
            <a:off x="8976046" y="1193564"/>
            <a:ext cx="3215954" cy="321595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53EA20-391A-4141-9F5A-DE8798DE573F}"/>
              </a:ext>
            </a:extLst>
          </p:cNvPr>
          <p:cNvSpPr/>
          <p:nvPr/>
        </p:nvSpPr>
        <p:spPr bwMode="auto">
          <a:xfrm>
            <a:off x="925514" y="685801"/>
            <a:ext cx="7456487" cy="204311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Rectangle 6">
            <a:extLst>
              <a:ext uri="{FF2B5EF4-FFF2-40B4-BE49-F238E27FC236}">
                <a16:creationId xmlns:a16="http://schemas.microsoft.com/office/drawing/2014/main" id="{9B98733A-3BD8-49F1-BD4E-07A3510BDFA4}"/>
              </a:ext>
            </a:extLst>
          </p:cNvPr>
          <p:cNvSpPr/>
          <p:nvPr/>
        </p:nvSpPr>
        <p:spPr bwMode="auto">
          <a:xfrm>
            <a:off x="4572000" y="4359276"/>
            <a:ext cx="2209800" cy="6699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a:extLst>
              <a:ext uri="{FF2B5EF4-FFF2-40B4-BE49-F238E27FC236}">
                <a16:creationId xmlns:a16="http://schemas.microsoft.com/office/drawing/2014/main" id="{F7E7A93F-D1D8-4397-8859-371B8243E3BD}"/>
              </a:ext>
            </a:extLst>
          </p:cNvPr>
          <p:cNvSpPr/>
          <p:nvPr/>
        </p:nvSpPr>
        <p:spPr bwMode="auto">
          <a:xfrm>
            <a:off x="914400" y="4359276"/>
            <a:ext cx="2209800" cy="66992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8677" name="Title 1">
            <a:extLst>
              <a:ext uri="{FF2B5EF4-FFF2-40B4-BE49-F238E27FC236}">
                <a16:creationId xmlns:a16="http://schemas.microsoft.com/office/drawing/2014/main" id="{1DBC2716-D6F4-4C95-9A53-E45C6866B190}"/>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dirty="0"/>
              <a:t>Program for Health of the Body</a:t>
            </a:r>
            <a:endParaRPr lang="en-US" altLang="en-US" dirty="0"/>
          </a:p>
        </p:txBody>
      </p:sp>
      <p:sp>
        <p:nvSpPr>
          <p:cNvPr id="3" name="Rectangle 2">
            <a:extLst>
              <a:ext uri="{FF2B5EF4-FFF2-40B4-BE49-F238E27FC236}">
                <a16:creationId xmlns:a16="http://schemas.microsoft.com/office/drawing/2014/main" id="{947CBFDA-2F2E-49AB-B047-C13CC96AC835}"/>
              </a:ext>
            </a:extLst>
          </p:cNvPr>
          <p:cNvSpPr/>
          <p:nvPr/>
        </p:nvSpPr>
        <p:spPr>
          <a:xfrm>
            <a:off x="3627439" y="700088"/>
            <a:ext cx="4713287" cy="747712"/>
          </a:xfrm>
          <a:prstGeom prst="rect">
            <a:avLst/>
          </a:prstGeom>
          <a:solidFill>
            <a:srgbClr val="92D050"/>
          </a:solidFill>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p>
        </p:txBody>
      </p:sp>
      <p:sp>
        <p:nvSpPr>
          <p:cNvPr id="12" name="Rectangle 11">
            <a:extLst>
              <a:ext uri="{FF2B5EF4-FFF2-40B4-BE49-F238E27FC236}">
                <a16:creationId xmlns:a16="http://schemas.microsoft.com/office/drawing/2014/main" id="{A87E1820-1F8D-4170-A901-F9507B0F1AEB}"/>
              </a:ext>
            </a:extLst>
          </p:cNvPr>
          <p:cNvSpPr/>
          <p:nvPr/>
        </p:nvSpPr>
        <p:spPr>
          <a:xfrm>
            <a:off x="914400" y="928688"/>
            <a:ext cx="1828800" cy="977900"/>
          </a:xfrm>
          <a:prstGeom prst="rect">
            <a:avLst/>
          </a:prstGeom>
          <a:solidFill>
            <a:srgbClr val="92D050"/>
          </a:solidFill>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p>
        </p:txBody>
      </p:sp>
      <p:sp>
        <p:nvSpPr>
          <p:cNvPr id="13" name="Rectangle 12">
            <a:extLst>
              <a:ext uri="{FF2B5EF4-FFF2-40B4-BE49-F238E27FC236}">
                <a16:creationId xmlns:a16="http://schemas.microsoft.com/office/drawing/2014/main" id="{146FB3FB-6FC3-472C-8C3C-FC7B15B4D1ED}"/>
              </a:ext>
            </a:extLst>
          </p:cNvPr>
          <p:cNvSpPr/>
          <p:nvPr/>
        </p:nvSpPr>
        <p:spPr>
          <a:xfrm>
            <a:off x="2754313" y="928688"/>
            <a:ext cx="869950" cy="533400"/>
          </a:xfrm>
          <a:prstGeom prst="rect">
            <a:avLst/>
          </a:prstGeom>
          <a:solidFill>
            <a:srgbClr val="92D050"/>
          </a:solidFill>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p>
        </p:txBody>
      </p:sp>
      <p:sp>
        <p:nvSpPr>
          <p:cNvPr id="28681" name="Text Placeholder 2">
            <a:extLst>
              <a:ext uri="{FF2B5EF4-FFF2-40B4-BE49-F238E27FC236}">
                <a16:creationId xmlns:a16="http://schemas.microsoft.com/office/drawing/2014/main" id="{1FFE839A-E8E6-49F6-902D-FD540F61DA7B}"/>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685800" lvl="1" indent="-457200">
              <a:spcBef>
                <a:spcPct val="0"/>
              </a:spcBef>
              <a:buNone/>
            </a:pPr>
            <a:endParaRPr altLang="en-US" sz="2200" dirty="0"/>
          </a:p>
          <a:p>
            <a:pPr marL="685800" lvl="1" indent="-457200">
              <a:spcBef>
                <a:spcPct val="0"/>
              </a:spcBef>
              <a:buNone/>
            </a:pPr>
            <a:r>
              <a:rPr altLang="en-US" sz="2200" b="1" dirty="0"/>
              <a:t>		1    Intake	and	Routine (Lifestyle)</a:t>
            </a:r>
          </a:p>
          <a:p>
            <a:pPr marL="685800" lvl="1" indent="-457200">
              <a:spcBef>
                <a:spcPct val="0"/>
              </a:spcBef>
              <a:buNone/>
            </a:pPr>
            <a:endParaRPr altLang="en-US" sz="1000" b="1" dirty="0"/>
          </a:p>
          <a:p>
            <a:pPr marL="685800" lvl="1" indent="-457200">
              <a:spcBef>
                <a:spcPct val="0"/>
              </a:spcBef>
              <a:buNone/>
            </a:pPr>
            <a:r>
              <a:rPr altLang="en-US" sz="2200" b="1" dirty="0"/>
              <a:t>		2    </a:t>
            </a:r>
            <a:r>
              <a:rPr altLang="en-US" sz="2200" b="1" dirty="0" err="1"/>
              <a:t>Labour</a:t>
            </a:r>
            <a:r>
              <a:rPr altLang="en-US" sz="2200" b="1" dirty="0"/>
              <a:t> </a:t>
            </a:r>
            <a:r>
              <a:rPr altLang="en-US" sz="2200" dirty="0"/>
              <a:t>	and	Exercise</a:t>
            </a:r>
          </a:p>
          <a:p>
            <a:pPr marL="685800" lvl="1" indent="-457200">
              <a:spcBef>
                <a:spcPct val="0"/>
              </a:spcBef>
              <a:buNone/>
            </a:pPr>
            <a:endParaRPr altLang="en-US" sz="1000" dirty="0"/>
          </a:p>
          <a:p>
            <a:pPr marL="685800" lvl="1" indent="-457200">
              <a:spcBef>
                <a:spcPct val="0"/>
              </a:spcBef>
              <a:buNone/>
            </a:pPr>
            <a:r>
              <a:rPr altLang="en-US" sz="2200" dirty="0"/>
              <a:t>		3    Postures for regulating </a:t>
            </a:r>
            <a:r>
              <a:rPr lang="en-ZW" altLang="en-US" sz="2200" dirty="0"/>
              <a:t>internal &amp; external body organs </a:t>
            </a:r>
            <a:r>
              <a:rPr altLang="en-US" sz="2200" dirty="0"/>
              <a:t>	</a:t>
            </a:r>
          </a:p>
          <a:p>
            <a:pPr marL="685800" lvl="1" indent="-457200">
              <a:spcBef>
                <a:spcPct val="0"/>
              </a:spcBef>
              <a:buNone/>
            </a:pPr>
            <a:r>
              <a:rPr lang="en-US" altLang="en-US" sz="2200" dirty="0"/>
              <a:t>			</a:t>
            </a:r>
            <a:r>
              <a:rPr lang="en-ZW" altLang="en-US" sz="2200" dirty="0"/>
              <a:t>and Regulated Breathing</a:t>
            </a:r>
          </a:p>
          <a:p>
            <a:pPr marL="685800" lvl="1" indent="-457200">
              <a:spcBef>
                <a:spcPct val="0"/>
              </a:spcBef>
              <a:buNone/>
            </a:pPr>
            <a:r>
              <a:rPr lang="en-ZW" altLang="en-US" sz="1000" dirty="0"/>
              <a:t>		        </a:t>
            </a:r>
            <a:endParaRPr altLang="en-US" sz="1000" dirty="0"/>
          </a:p>
          <a:p>
            <a:pPr marL="685800" lvl="1" indent="-457200">
              <a:spcBef>
                <a:spcPct val="0"/>
              </a:spcBef>
              <a:buNone/>
            </a:pPr>
            <a:endParaRPr altLang="en-US" sz="2200" dirty="0"/>
          </a:p>
          <a:p>
            <a:pPr marL="685800" lvl="1" indent="-457200">
              <a:spcBef>
                <a:spcPct val="0"/>
              </a:spcBef>
              <a:buNone/>
            </a:pPr>
            <a:endParaRPr altLang="en-US" sz="2200" dirty="0"/>
          </a:p>
          <a:p>
            <a:pPr marL="685800" lvl="1" indent="-457200">
              <a:spcBef>
                <a:spcPct val="0"/>
              </a:spcBef>
              <a:buNone/>
            </a:pPr>
            <a:endParaRPr altLang="en-US" sz="2200" dirty="0"/>
          </a:p>
          <a:p>
            <a:pPr marL="685800" lvl="1" indent="-457200">
              <a:spcBef>
                <a:spcPct val="0"/>
              </a:spcBef>
              <a:buNone/>
            </a:pPr>
            <a:endParaRPr altLang="en-US" sz="2200" dirty="0"/>
          </a:p>
          <a:p>
            <a:pPr marL="685800" lvl="1" indent="-457200">
              <a:spcBef>
                <a:spcPct val="0"/>
              </a:spcBef>
              <a:buNone/>
            </a:pPr>
            <a:endParaRPr altLang="en-US" sz="2200" dirty="0"/>
          </a:p>
          <a:p>
            <a:pPr marL="685800" lvl="1" indent="-457200">
              <a:spcBef>
                <a:spcPct val="0"/>
              </a:spcBef>
              <a:buNone/>
            </a:pPr>
            <a:r>
              <a:rPr altLang="en-US" sz="2200" dirty="0">
                <a:solidFill>
                  <a:schemeClr val="bg1"/>
                </a:solidFill>
              </a:rPr>
              <a:t>		4a    Medicine 		and 	4b Treatment</a:t>
            </a:r>
          </a:p>
        </p:txBody>
      </p:sp>
      <p:sp>
        <p:nvSpPr>
          <p:cNvPr id="28682" name="TextBox 4">
            <a:extLst>
              <a:ext uri="{FF2B5EF4-FFF2-40B4-BE49-F238E27FC236}">
                <a16:creationId xmlns:a16="http://schemas.microsoft.com/office/drawing/2014/main" id="{E05DE1F8-7404-4BCE-ADE8-72880D4AF54E}"/>
              </a:ext>
            </a:extLst>
          </p:cNvPr>
          <p:cNvSpPr txBox="1">
            <a:spLocks noChangeArrowheads="1"/>
          </p:cNvSpPr>
          <p:nvPr/>
        </p:nvSpPr>
        <p:spPr bwMode="auto">
          <a:xfrm>
            <a:off x="838201" y="533400"/>
            <a:ext cx="2786063"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000000"/>
                </a:solidFill>
              </a:rPr>
              <a:t>(A) </a:t>
            </a:r>
            <a:r>
              <a:rPr lang="en-IN" altLang="en-US" b="1">
                <a:solidFill>
                  <a:srgbClr val="000000"/>
                </a:solidFill>
              </a:rPr>
              <a:t>For Staying Healthy</a:t>
            </a:r>
            <a:endParaRPr lang="en-US" altLang="en-US" b="1">
              <a:solidFill>
                <a:srgbClr val="000000"/>
              </a:solidFill>
            </a:endParaRPr>
          </a:p>
        </p:txBody>
      </p:sp>
      <p:sp>
        <p:nvSpPr>
          <p:cNvPr id="28683" name="TextBox 8">
            <a:extLst>
              <a:ext uri="{FF2B5EF4-FFF2-40B4-BE49-F238E27FC236}">
                <a16:creationId xmlns:a16="http://schemas.microsoft.com/office/drawing/2014/main" id="{F77DB41F-F840-4D23-A8B7-7FA790AD9DC3}"/>
              </a:ext>
            </a:extLst>
          </p:cNvPr>
          <p:cNvSpPr txBox="1">
            <a:spLocks noChangeArrowheads="1"/>
          </p:cNvSpPr>
          <p:nvPr/>
        </p:nvSpPr>
        <p:spPr bwMode="auto">
          <a:xfrm>
            <a:off x="914400" y="2805113"/>
            <a:ext cx="2209800" cy="147796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dirty="0">
                <a:solidFill>
                  <a:srgbClr val="FFFFFF"/>
                </a:solidFill>
              </a:rPr>
              <a:t>(</a:t>
            </a:r>
            <a:r>
              <a:rPr lang="en-IN" altLang="en-US" b="1" dirty="0">
                <a:solidFill>
                  <a:srgbClr val="FFFFFF"/>
                </a:solidFill>
              </a:rPr>
              <a:t>B) For bringing body back to harmony from temporary disharmony</a:t>
            </a:r>
            <a:endParaRPr lang="en-US" altLang="en-US" b="1" dirty="0">
              <a:solidFill>
                <a:srgbClr val="FFFFFF"/>
              </a:solidFill>
            </a:endParaRPr>
          </a:p>
        </p:txBody>
      </p:sp>
      <p:sp>
        <p:nvSpPr>
          <p:cNvPr id="28684" name="TextBox 9">
            <a:extLst>
              <a:ext uri="{FF2B5EF4-FFF2-40B4-BE49-F238E27FC236}">
                <a16:creationId xmlns:a16="http://schemas.microsoft.com/office/drawing/2014/main" id="{90DA6ABB-3C9B-49AD-8A74-BBA7779891B0}"/>
              </a:ext>
            </a:extLst>
          </p:cNvPr>
          <p:cNvSpPr txBox="1">
            <a:spLocks noChangeArrowheads="1"/>
          </p:cNvSpPr>
          <p:nvPr/>
        </p:nvSpPr>
        <p:spPr bwMode="auto">
          <a:xfrm>
            <a:off x="4572000" y="2805113"/>
            <a:ext cx="2209800" cy="14779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b="1" dirty="0">
                <a:solidFill>
                  <a:srgbClr val="FFFFFF"/>
                </a:solidFill>
              </a:rPr>
              <a:t>(C) Dependence on drug / machine to perform a body function</a:t>
            </a:r>
          </a:p>
          <a:p>
            <a:endParaRPr lang="en-US" altLang="en-US" dirty="0">
              <a:solidFill>
                <a:srgbClr val="FFFFFF"/>
              </a:solidFill>
            </a:endParaRPr>
          </a:p>
        </p:txBody>
      </p:sp>
      <p:sp>
        <p:nvSpPr>
          <p:cNvPr id="14" name="Oval 5">
            <a:extLst>
              <a:ext uri="{FF2B5EF4-FFF2-40B4-BE49-F238E27FC236}">
                <a16:creationId xmlns:a16="http://schemas.microsoft.com/office/drawing/2014/main" id="{2FB3EF5A-D2BA-4239-B5AE-1AB327E844DA}"/>
              </a:ext>
            </a:extLst>
          </p:cNvPr>
          <p:cNvSpPr/>
          <p:nvPr/>
        </p:nvSpPr>
        <p:spPr>
          <a:xfrm>
            <a:off x="7696200" y="1363663"/>
            <a:ext cx="68580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N" dirty="0">
                <a:solidFill>
                  <a:schemeClr val="bg1"/>
                </a:solidFill>
              </a:rPr>
              <a:t>1</a:t>
            </a:r>
            <a:r>
              <a:rPr lang="en-US" dirty="0">
                <a:solidFill>
                  <a:schemeClr val="bg1"/>
                </a:solidFill>
              </a:rPr>
              <a:t>b</a:t>
            </a:r>
          </a:p>
        </p:txBody>
      </p:sp>
      <p:sp>
        <p:nvSpPr>
          <p:cNvPr id="15" name="Oval 14">
            <a:extLst>
              <a:ext uri="{FF2B5EF4-FFF2-40B4-BE49-F238E27FC236}">
                <a16:creationId xmlns:a16="http://schemas.microsoft.com/office/drawing/2014/main" id="{D30ACE06-F2D7-434E-BF79-1B7D657A1231}"/>
              </a:ext>
            </a:extLst>
          </p:cNvPr>
          <p:cNvSpPr/>
          <p:nvPr/>
        </p:nvSpPr>
        <p:spPr>
          <a:xfrm>
            <a:off x="152400" y="533400"/>
            <a:ext cx="68580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chemeClr val="bg1"/>
                </a:solidFill>
              </a:rPr>
              <a:t>1</a:t>
            </a:r>
          </a:p>
        </p:txBody>
      </p:sp>
      <p:sp>
        <p:nvSpPr>
          <p:cNvPr id="16" name="Oval 15">
            <a:extLst>
              <a:ext uri="{FF2B5EF4-FFF2-40B4-BE49-F238E27FC236}">
                <a16:creationId xmlns:a16="http://schemas.microsoft.com/office/drawing/2014/main" id="{C4A91B0F-E7BA-4743-B832-C72CE7F5F569}"/>
              </a:ext>
            </a:extLst>
          </p:cNvPr>
          <p:cNvSpPr/>
          <p:nvPr/>
        </p:nvSpPr>
        <p:spPr>
          <a:xfrm>
            <a:off x="152400" y="2819400"/>
            <a:ext cx="68580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chemeClr val="bg1"/>
                </a:solidFill>
              </a:rPr>
              <a:t>2</a:t>
            </a:r>
          </a:p>
        </p:txBody>
      </p:sp>
      <p:sp>
        <p:nvSpPr>
          <p:cNvPr id="17" name="Oval 4">
            <a:extLst>
              <a:ext uri="{FF2B5EF4-FFF2-40B4-BE49-F238E27FC236}">
                <a16:creationId xmlns:a16="http://schemas.microsoft.com/office/drawing/2014/main" id="{83E60A4B-7CE9-4CB7-BB60-1F28E8F2FDAF}"/>
              </a:ext>
            </a:extLst>
          </p:cNvPr>
          <p:cNvSpPr/>
          <p:nvPr/>
        </p:nvSpPr>
        <p:spPr>
          <a:xfrm>
            <a:off x="3817938" y="2819400"/>
            <a:ext cx="68580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a:solidFill>
                  <a:schemeClr val="bg1"/>
                </a:solidFill>
              </a:rPr>
              <a:t>3</a:t>
            </a:r>
          </a:p>
        </p:txBody>
      </p:sp>
      <p:sp>
        <p:nvSpPr>
          <p:cNvPr id="18" name="Oval 5">
            <a:extLst>
              <a:ext uri="{FF2B5EF4-FFF2-40B4-BE49-F238E27FC236}">
                <a16:creationId xmlns:a16="http://schemas.microsoft.com/office/drawing/2014/main" id="{048B5690-3AFD-47D5-BE52-E7CCC5D9109B}"/>
              </a:ext>
            </a:extLst>
          </p:cNvPr>
          <p:cNvSpPr/>
          <p:nvPr/>
        </p:nvSpPr>
        <p:spPr>
          <a:xfrm>
            <a:off x="7696200" y="609600"/>
            <a:ext cx="68580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N" dirty="0">
                <a:solidFill>
                  <a:schemeClr val="bg1"/>
                </a:solidFill>
              </a:rPr>
              <a:t>1</a:t>
            </a:r>
            <a:r>
              <a:rPr lang="en-US" dirty="0">
                <a:solidFill>
                  <a:schemeClr val="bg1"/>
                </a:solidFill>
              </a:rPr>
              <a:t>a</a:t>
            </a:r>
          </a:p>
        </p:txBody>
      </p:sp>
      <p:pic>
        <p:nvPicPr>
          <p:cNvPr id="21" name="Picture 4">
            <a:extLst>
              <a:ext uri="{FF2B5EF4-FFF2-40B4-BE49-F238E27FC236}">
                <a16:creationId xmlns:a16="http://schemas.microsoft.com/office/drawing/2014/main" id="{37FB1774-FAAB-4A41-A396-7904D59926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803" t="23537" r="20900" b="12950"/>
          <a:stretch>
            <a:fillRect/>
          </a:stretch>
        </p:blipFill>
        <p:spPr bwMode="auto">
          <a:xfrm>
            <a:off x="11141075" y="5473700"/>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3FAE0-02B7-4077-A47C-1013DA58D179}"/>
              </a:ext>
            </a:extLst>
          </p:cNvPr>
          <p:cNvSpPr>
            <a:spLocks noGrp="1"/>
          </p:cNvSpPr>
          <p:nvPr>
            <p:ph type="title"/>
          </p:nvPr>
        </p:nvSpPr>
        <p:spPr/>
        <p:txBody>
          <a:bodyPr/>
          <a:lstStyle/>
          <a:p>
            <a:r>
              <a:rPr lang="en-IN" dirty="0"/>
              <a:t> Holistic Perspective of Health</a:t>
            </a:r>
          </a:p>
        </p:txBody>
      </p:sp>
      <p:sp>
        <p:nvSpPr>
          <p:cNvPr id="65539" name="Text Placeholder 2"/>
          <p:cNvSpPr>
            <a:spLocks noGrp="1"/>
          </p:cNvSpPr>
          <p:nvPr>
            <p:ph type="body" sz="quarter" idx="13"/>
          </p:nvPr>
        </p:nvSpPr>
        <p:spPr bwMode="auto"/>
        <p:txBody>
          <a:bodyPr vert="horz" wrap="square" lIns="68580" tIns="34290" rIns="68580" bIns="34290" numCol="1" rtlCol="0" anchor="t" anchorCtr="0" compatLnSpc="1">
            <a:prstTxWarp prst="textNoShape">
              <a:avLst/>
            </a:prstTxWarp>
            <a:normAutofit/>
          </a:bodyPr>
          <a:lstStyle/>
          <a:p>
            <a:pPr marL="342900" indent="-342900">
              <a:buFont typeface="Calibri" panose="020F0502020204030204" pitchFamily="34" charset="0"/>
              <a:buAutoNum type="arabicPeriod"/>
              <a:defRPr/>
            </a:pPr>
            <a:r>
              <a:rPr lang="en-GB" altLang="en-US" dirty="0"/>
              <a:t>Mental health or health of the Self</a:t>
            </a:r>
            <a:endParaRPr altLang="en-US" dirty="0"/>
          </a:p>
          <a:p>
            <a:pPr lvl="2" indent="-342900">
              <a:defRPr/>
            </a:pPr>
            <a:r>
              <a:rPr lang="en-GB" altLang="en-US" sz="1650" dirty="0"/>
              <a:t>Understanding the human being</a:t>
            </a:r>
          </a:p>
          <a:p>
            <a:pPr lvl="2" indent="-342900">
              <a:defRPr/>
            </a:pPr>
            <a:r>
              <a:rPr lang="en-GB" altLang="en-US" sz="1650" dirty="0"/>
              <a:t>Understanding the Self </a:t>
            </a:r>
          </a:p>
          <a:p>
            <a:pPr marL="846535" lvl="3" indent="-342900">
              <a:buFont typeface="Symbol" pitchFamily="18" charset="2"/>
              <a:buNone/>
              <a:defRPr/>
            </a:pPr>
            <a:r>
              <a:rPr lang="en-GB" altLang="en-US" sz="1650" dirty="0">
                <a:sym typeface="Wingdings" panose="05000000000000000000" pitchFamily="2" charset="2"/>
              </a:rPr>
              <a:t>	 harmony in the Self		</a:t>
            </a:r>
            <a:r>
              <a:rPr lang="en-GB" altLang="en-US" sz="2400" b="1" dirty="0">
                <a:sym typeface="Wingdings" panose="05000000000000000000" pitchFamily="2" charset="2"/>
              </a:rPr>
              <a:t>Healthy Self</a:t>
            </a:r>
          </a:p>
          <a:p>
            <a:pPr lvl="2" indent="-342900">
              <a:defRPr/>
            </a:pPr>
            <a:endParaRPr lang="en-GB" altLang="en-US" sz="1650" dirty="0"/>
          </a:p>
          <a:p>
            <a:pPr marL="342900" indent="-342900">
              <a:buFont typeface="Calibri" panose="020F0502020204030204" pitchFamily="34" charset="0"/>
              <a:buAutoNum type="arabicPeriod"/>
              <a:defRPr/>
            </a:pPr>
            <a:r>
              <a:rPr lang="en-GB" altLang="en-US" dirty="0"/>
              <a:t>Physical health or health of the body</a:t>
            </a:r>
            <a:endParaRPr altLang="en-US" dirty="0"/>
          </a:p>
          <a:p>
            <a:pPr lvl="2" indent="-342900">
              <a:defRPr/>
            </a:pPr>
            <a:r>
              <a:rPr lang="en-GB" altLang="en-US" sz="1650" dirty="0"/>
              <a:t>Understanding the body </a:t>
            </a:r>
          </a:p>
          <a:p>
            <a:pPr marL="846535" lvl="3" indent="-342900">
              <a:buFont typeface="Symbol" pitchFamily="18" charset="2"/>
              <a:buNone/>
              <a:defRPr/>
            </a:pPr>
            <a:r>
              <a:rPr lang="en-GB" altLang="en-US" sz="1650" dirty="0">
                <a:sym typeface="Wingdings" panose="05000000000000000000" pitchFamily="2" charset="2"/>
              </a:rPr>
              <a:t>	 harmony in the body		</a:t>
            </a:r>
            <a:r>
              <a:rPr lang="en-GB" altLang="en-US" sz="2400" b="1" dirty="0">
                <a:sym typeface="Wingdings" panose="05000000000000000000" pitchFamily="2" charset="2"/>
              </a:rPr>
              <a:t>Healthy Body</a:t>
            </a:r>
          </a:p>
          <a:p>
            <a:pPr marL="342900" indent="-342900">
              <a:buFont typeface="Calibri" panose="020F0502020204030204" pitchFamily="34" charset="0"/>
              <a:buAutoNum type="arabicPeriod"/>
              <a:defRPr/>
            </a:pPr>
            <a:endParaRPr lang="en-GB" altLang="en-US" dirty="0"/>
          </a:p>
          <a:p>
            <a:pPr marL="342900" indent="-342900">
              <a:buFont typeface="Calibri" panose="020F0502020204030204" pitchFamily="34" charset="0"/>
              <a:buAutoNum type="arabicPeriod"/>
              <a:defRPr/>
            </a:pPr>
            <a:r>
              <a:rPr lang="en-GB" altLang="en-US" dirty="0"/>
              <a:t>Conditions for mental and physical health</a:t>
            </a:r>
          </a:p>
          <a:p>
            <a:pPr marL="342900" indent="-342900">
              <a:buFont typeface="Symbol" pitchFamily="18" charset="2"/>
              <a:buNone/>
              <a:defRPr/>
            </a:pPr>
            <a:r>
              <a:rPr lang="en-GB" altLang="en-US" dirty="0"/>
              <a:t>	i.e. health of the environment</a:t>
            </a:r>
          </a:p>
          <a:p>
            <a:pPr lvl="2" indent="-342900">
              <a:defRPr/>
            </a:pPr>
            <a:r>
              <a:rPr lang="en-GB" altLang="en-US" sz="1650" dirty="0"/>
              <a:t>Understanding the environment</a:t>
            </a:r>
          </a:p>
          <a:p>
            <a:pPr marL="846535" lvl="3" indent="-342900">
              <a:buFont typeface="Symbol" pitchFamily="18" charset="2"/>
              <a:buNone/>
              <a:defRPr/>
            </a:pPr>
            <a:r>
              <a:rPr lang="en-GB" altLang="en-US" sz="1650" dirty="0">
                <a:sym typeface="Wingdings" panose="05000000000000000000" pitchFamily="2" charset="2"/>
              </a:rPr>
              <a:t>	 harmony in the family</a:t>
            </a:r>
          </a:p>
          <a:p>
            <a:pPr marL="846535" lvl="3" indent="-342900">
              <a:buFont typeface="Symbol" pitchFamily="18" charset="2"/>
              <a:buNone/>
              <a:defRPr/>
            </a:pPr>
            <a:r>
              <a:rPr lang="en-GB" altLang="en-US" sz="1650" dirty="0">
                <a:sym typeface="Wingdings" panose="05000000000000000000" pitchFamily="2" charset="2"/>
              </a:rPr>
              <a:t>	 harmony in the society	    	</a:t>
            </a:r>
            <a:r>
              <a:rPr lang="en-GB" altLang="en-US" sz="2400" b="1" dirty="0">
                <a:sym typeface="Wingdings" panose="05000000000000000000" pitchFamily="2" charset="2"/>
              </a:rPr>
              <a:t>Healthy Environment</a:t>
            </a:r>
          </a:p>
          <a:p>
            <a:pPr marL="846535" lvl="3" indent="-342900">
              <a:buFont typeface="Symbol" pitchFamily="18" charset="2"/>
              <a:buNone/>
              <a:defRPr/>
            </a:pPr>
            <a:r>
              <a:rPr lang="en-GB" altLang="en-US" sz="1650" dirty="0">
                <a:sym typeface="Wingdings" panose="05000000000000000000" pitchFamily="2" charset="2"/>
              </a:rPr>
              <a:t>	 harmony in the nature/existence</a:t>
            </a:r>
          </a:p>
        </p:txBody>
      </p:sp>
      <p:sp>
        <p:nvSpPr>
          <p:cNvPr id="8" name="Oval 7">
            <a:extLst>
              <a:ext uri="{FF2B5EF4-FFF2-40B4-BE49-F238E27FC236}">
                <a16:creationId xmlns:a16="http://schemas.microsoft.com/office/drawing/2014/main" id="{311E062A-6A62-4885-8BFB-1796A1926461}"/>
              </a:ext>
            </a:extLst>
          </p:cNvPr>
          <p:cNvSpPr/>
          <p:nvPr/>
        </p:nvSpPr>
        <p:spPr bwMode="auto">
          <a:xfrm>
            <a:off x="8061829" y="1641239"/>
            <a:ext cx="4572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prstClr val="black"/>
                </a:solidFill>
              </a:rPr>
              <a:t>1</a:t>
            </a:r>
          </a:p>
        </p:txBody>
      </p:sp>
      <p:sp>
        <p:nvSpPr>
          <p:cNvPr id="9" name="Oval 8">
            <a:extLst>
              <a:ext uri="{FF2B5EF4-FFF2-40B4-BE49-F238E27FC236}">
                <a16:creationId xmlns:a16="http://schemas.microsoft.com/office/drawing/2014/main" id="{D3410735-7A36-47C1-BCD2-3C2A2D5D384A}"/>
              </a:ext>
            </a:extLst>
          </p:cNvPr>
          <p:cNvSpPr/>
          <p:nvPr/>
        </p:nvSpPr>
        <p:spPr bwMode="auto">
          <a:xfrm>
            <a:off x="8061829" y="3025210"/>
            <a:ext cx="4572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prstClr val="black"/>
                </a:solidFill>
              </a:rPr>
              <a:t>2</a:t>
            </a:r>
          </a:p>
        </p:txBody>
      </p:sp>
      <p:sp>
        <p:nvSpPr>
          <p:cNvPr id="10" name="Oval 9">
            <a:extLst>
              <a:ext uri="{FF2B5EF4-FFF2-40B4-BE49-F238E27FC236}">
                <a16:creationId xmlns:a16="http://schemas.microsoft.com/office/drawing/2014/main" id="{CCB8382B-1A2E-4E71-B482-AD85F726B255}"/>
              </a:ext>
            </a:extLst>
          </p:cNvPr>
          <p:cNvSpPr/>
          <p:nvPr/>
        </p:nvSpPr>
        <p:spPr>
          <a:xfrm>
            <a:off x="8023729" y="2975997"/>
            <a:ext cx="533400" cy="4905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sp>
        <p:nvSpPr>
          <p:cNvPr id="11" name="Oval 10">
            <a:extLst>
              <a:ext uri="{FF2B5EF4-FFF2-40B4-BE49-F238E27FC236}">
                <a16:creationId xmlns:a16="http://schemas.microsoft.com/office/drawing/2014/main" id="{EFBAC1AF-F715-4814-8C28-1AC123B38B17}"/>
              </a:ext>
            </a:extLst>
          </p:cNvPr>
          <p:cNvSpPr/>
          <p:nvPr/>
        </p:nvSpPr>
        <p:spPr>
          <a:xfrm>
            <a:off x="8023729" y="1586470"/>
            <a:ext cx="533400" cy="4905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sp>
        <p:nvSpPr>
          <p:cNvPr id="12" name="Oval 11">
            <a:extLst>
              <a:ext uri="{FF2B5EF4-FFF2-40B4-BE49-F238E27FC236}">
                <a16:creationId xmlns:a16="http://schemas.microsoft.com/office/drawing/2014/main" id="{77E5AFC6-AED8-47F8-AB34-5F5BEAB9C1E2}"/>
              </a:ext>
            </a:extLst>
          </p:cNvPr>
          <p:cNvSpPr/>
          <p:nvPr/>
        </p:nvSpPr>
        <p:spPr bwMode="auto">
          <a:xfrm>
            <a:off x="8061829" y="5343834"/>
            <a:ext cx="4572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prstClr val="black"/>
                </a:solidFill>
              </a:rPr>
              <a:t>3</a:t>
            </a:r>
          </a:p>
        </p:txBody>
      </p:sp>
      <p:sp>
        <p:nvSpPr>
          <p:cNvPr id="13" name="Oval 12">
            <a:extLst>
              <a:ext uri="{FF2B5EF4-FFF2-40B4-BE49-F238E27FC236}">
                <a16:creationId xmlns:a16="http://schemas.microsoft.com/office/drawing/2014/main" id="{D9D81F07-E00E-4AA9-9009-1843AAF6E903}"/>
              </a:ext>
            </a:extLst>
          </p:cNvPr>
          <p:cNvSpPr/>
          <p:nvPr/>
        </p:nvSpPr>
        <p:spPr>
          <a:xfrm>
            <a:off x="8023729" y="5294621"/>
            <a:ext cx="533400" cy="4905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spTree>
    <p:extLst>
      <p:ext uri="{BB962C8B-B14F-4D97-AF65-F5344CB8AC3E}">
        <p14:creationId xmlns:p14="http://schemas.microsoft.com/office/powerpoint/2010/main" val="2636930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3FFA307-1812-4B24-ADF8-FAFC940D9A92}"/>
              </a:ext>
            </a:extLst>
          </p:cNvPr>
          <p:cNvSpPr>
            <a:spLocks noGrp="1"/>
          </p:cNvSpPr>
          <p:nvPr>
            <p:ph type="subTitle" idx="1"/>
          </p:nvPr>
        </p:nvSpPr>
        <p:spPr/>
        <p:txBody>
          <a:bodyPr/>
          <a:lstStyle/>
          <a:p>
            <a:pPr algn="ctr"/>
            <a:r>
              <a:rPr lang="en-US" sz="1800" dirty="0">
                <a:effectLst/>
                <a:latin typeface="Arial" panose="020B0604020202020204" pitchFamily="34" charset="0"/>
                <a:ea typeface="Calibri" panose="020F0502020204030204" pitchFamily="34" charset="0"/>
                <a:cs typeface="Arial" panose="020B0604020202020204" pitchFamily="34" charset="0"/>
              </a:rPr>
              <a:t>Resolving anger, irritation, fear…</a:t>
            </a:r>
            <a:endParaRPr lang="en-IN" dirty="0"/>
          </a:p>
        </p:txBody>
      </p:sp>
      <p:sp>
        <p:nvSpPr>
          <p:cNvPr id="4098" name="Title 10">
            <a:extLst>
              <a:ext uri="{FF2B5EF4-FFF2-40B4-BE49-F238E27FC236}">
                <a16:creationId xmlns:a16="http://schemas.microsoft.com/office/drawing/2014/main" id="{CFD8EA99-3AE3-46D9-95C1-87C7178E25A7}"/>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p>
            <a:pPr algn="ctr"/>
            <a:r>
              <a:rPr lang="en-GB" altLang="en-US" sz="3600" dirty="0">
                <a:latin typeface="Arial" panose="020B0604020202020204" pitchFamily="34" charset="0"/>
                <a:cs typeface="Arial" panose="020B0604020202020204" pitchFamily="34" charset="0"/>
              </a:rPr>
              <a:t>UHV-I</a:t>
            </a: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Session 8</a:t>
            </a: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r>
              <a:rPr lang="en-US" sz="3600" dirty="0">
                <a:effectLst/>
                <a:latin typeface="Arial" panose="020B0604020202020204" pitchFamily="34" charset="0"/>
                <a:ea typeface="Calibri" panose="020F0502020204030204" pitchFamily="34" charset="0"/>
                <a:cs typeface="Arial" panose="020B0604020202020204" pitchFamily="34" charset="0"/>
              </a:rPr>
              <a:t>Fulfilment in Relationship – Trust</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6786938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Placeholder 5">
            <a:extLst>
              <a:ext uri="{FF2B5EF4-FFF2-40B4-BE49-F238E27FC236}">
                <a16:creationId xmlns:a16="http://schemas.microsoft.com/office/drawing/2014/main" id="{1EF76897-B038-4C3F-8759-438D737F43BF}"/>
              </a:ext>
            </a:extLst>
          </p:cNvPr>
          <p:cNvSpPr>
            <a:spLocks noGrp="1" noChangeArrowheads="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anose="05050102010706020507" pitchFamily="18" charset="2"/>
              <a:buNone/>
            </a:pPr>
            <a:r>
              <a:rPr lang="en-US" altLang="en-US" dirty="0"/>
              <a:t>Trust is to be assured that the other intends to make me happy and prosperous</a:t>
            </a:r>
          </a:p>
          <a:p>
            <a:pPr>
              <a:buFont typeface="Symbol" panose="05050102010706020507" pitchFamily="18" charset="2"/>
              <a:buNone/>
            </a:pPr>
            <a:r>
              <a:rPr lang="en-US" altLang="en-US" dirty="0"/>
              <a:t>It is the foundation of relationship</a:t>
            </a:r>
          </a:p>
          <a:p>
            <a:pPr>
              <a:buFont typeface="Symbol" panose="05050102010706020507" pitchFamily="18" charset="2"/>
              <a:buNone/>
            </a:pPr>
            <a:endParaRPr lang="en-US" altLang="en-US" dirty="0"/>
          </a:p>
          <a:p>
            <a:pPr>
              <a:buNone/>
            </a:pPr>
            <a:r>
              <a:rPr lang="en-IN" dirty="0"/>
              <a:t>I can see that the competence may be lacking in me also, not just in the other</a:t>
            </a:r>
          </a:p>
          <a:p>
            <a:pPr>
              <a:buNone/>
            </a:pPr>
            <a:endParaRPr lang="en-IN" dirty="0"/>
          </a:p>
          <a:p>
            <a:pPr>
              <a:buNone/>
            </a:pPr>
            <a:r>
              <a:rPr lang="en-IN" dirty="0"/>
              <a:t>Anger, irritation, opposition in me reduces…  </a:t>
            </a:r>
          </a:p>
          <a:p>
            <a:pPr>
              <a:buNone/>
            </a:pPr>
            <a:endParaRPr lang="en-IN" dirty="0"/>
          </a:p>
          <a:p>
            <a:pPr>
              <a:buNone/>
            </a:pPr>
            <a:r>
              <a:rPr lang="en-IN" dirty="0"/>
              <a:t>I start working on developing my competence first and become a help in the development of the competence of </a:t>
            </a:r>
            <a:r>
              <a:rPr lang="en-IN"/>
              <a:t>the other</a:t>
            </a:r>
            <a:endParaRPr lang="en-IN" dirty="0"/>
          </a:p>
          <a:p>
            <a:pPr>
              <a:buFont typeface="Symbol" panose="05050102010706020507" pitchFamily="18" charset="2"/>
              <a:buNone/>
            </a:pPr>
            <a:endParaRPr lang="en-US" altLang="en-US" dirty="0"/>
          </a:p>
          <a:p>
            <a:pPr>
              <a:buFont typeface="Symbol" panose="05050102010706020507" pitchFamily="18" charset="2"/>
              <a:buNone/>
            </a:pPr>
            <a:endParaRPr lang="en-US" altLang="en-US" dirty="0"/>
          </a:p>
        </p:txBody>
      </p:sp>
      <p:sp>
        <p:nvSpPr>
          <p:cNvPr id="2" name="Content Placeholder 1">
            <a:extLst>
              <a:ext uri="{FF2B5EF4-FFF2-40B4-BE49-F238E27FC236}">
                <a16:creationId xmlns:a16="http://schemas.microsoft.com/office/drawing/2014/main" id="{1AA9598F-03FE-4484-96F7-6C190BEA8CC5}"/>
              </a:ext>
            </a:extLst>
          </p:cNvPr>
          <p:cNvSpPr>
            <a:spLocks noGrp="1"/>
          </p:cNvSpPr>
          <p:nvPr>
            <p:ph sz="half" idx="2"/>
          </p:nvPr>
        </p:nvSpPr>
        <p:spPr>
          <a:xfrm>
            <a:off x="6210299" y="598715"/>
            <a:ext cx="5981700" cy="5943600"/>
          </a:xfrm>
        </p:spPr>
        <p:txBody>
          <a:bodyPr/>
          <a:lstStyle/>
          <a:p>
            <a:endParaRPr lang="en-IN"/>
          </a:p>
        </p:txBody>
      </p:sp>
      <p:sp>
        <p:nvSpPr>
          <p:cNvPr id="31748" name="Title 4">
            <a:extLst>
              <a:ext uri="{FF2B5EF4-FFF2-40B4-BE49-F238E27FC236}">
                <a16:creationId xmlns:a16="http://schemas.microsoft.com/office/drawing/2014/main" id="{115CC1E0-DF24-484A-8BA3-2D906C8D6FC1}"/>
              </a:ext>
            </a:extLst>
          </p:cNvPr>
          <p:cNvSpPr>
            <a:spLocks noGrp="1"/>
          </p:cNvSpPr>
          <p:nvPr>
            <p:ph type="title"/>
          </p:nvPr>
        </p:nvSpPr>
        <p:spPr bwMode="auto">
          <a:xfrm>
            <a:off x="-1" y="65316"/>
            <a:ext cx="12191999" cy="430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Trust, the Foundation of Relationship</a:t>
            </a:r>
          </a:p>
        </p:txBody>
      </p:sp>
      <p:sp>
        <p:nvSpPr>
          <p:cNvPr id="8" name="TextBox 21">
            <a:extLst>
              <a:ext uri="{FF2B5EF4-FFF2-40B4-BE49-F238E27FC236}">
                <a16:creationId xmlns:a16="http://schemas.microsoft.com/office/drawing/2014/main" id="{AC6BA639-4769-47BC-9509-9FC380D1EEB7}"/>
              </a:ext>
            </a:extLst>
          </p:cNvPr>
          <p:cNvSpPr txBox="1">
            <a:spLocks noChangeArrowheads="1"/>
          </p:cNvSpPr>
          <p:nvPr/>
        </p:nvSpPr>
        <p:spPr bwMode="auto">
          <a:xfrm>
            <a:off x="1256862" y="6033294"/>
            <a:ext cx="9677400" cy="430212"/>
          </a:xfrm>
          <a:prstGeom prst="rect">
            <a:avLst/>
          </a:prstGeom>
          <a:solidFill>
            <a:schemeClr val="bg1">
              <a:lumMod val="95000"/>
            </a:schemeClr>
          </a:solidFill>
          <a:ln w="9525">
            <a:solidFill>
              <a:schemeClr val="tx1"/>
            </a:solidFill>
            <a:miter lim="800000"/>
            <a:headEnd/>
            <a:tailEnd/>
          </a:ln>
        </p:spPr>
        <p:txBody>
          <a:bodyPr>
            <a:spAutoFit/>
          </a:bodyPr>
          <a:lstStyle/>
          <a:p>
            <a:pPr algn="ctr" eaLnBrk="1" hangingPunct="1">
              <a:defRPr/>
            </a:pPr>
            <a:r>
              <a:rPr lang="en-US" sz="2200" b="1" dirty="0">
                <a:solidFill>
                  <a:srgbClr val="FF0000"/>
                </a:solidFill>
                <a:latin typeface="Arial" charset="0"/>
                <a:cs typeface="Arial" charset="0"/>
              </a:rPr>
              <a:t>Trust on intention is the starting point for mutual development</a:t>
            </a:r>
          </a:p>
        </p:txBody>
      </p:sp>
      <p:pic>
        <p:nvPicPr>
          <p:cNvPr id="4" name="Picture 3">
            <a:extLst>
              <a:ext uri="{FF2B5EF4-FFF2-40B4-BE49-F238E27FC236}">
                <a16:creationId xmlns:a16="http://schemas.microsoft.com/office/drawing/2014/main" id="{4A2D7F98-9A86-41FB-92E1-7BEEADC394B8}"/>
              </a:ext>
            </a:extLst>
          </p:cNvPr>
          <p:cNvPicPr>
            <a:picLocks noChangeAspect="1"/>
          </p:cNvPicPr>
          <p:nvPr/>
        </p:nvPicPr>
        <p:blipFill>
          <a:blip r:embed="rId3"/>
          <a:stretch>
            <a:fillRect/>
          </a:stretch>
        </p:blipFill>
        <p:spPr>
          <a:xfrm>
            <a:off x="6096000" y="1143000"/>
            <a:ext cx="6007100" cy="295933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00FAED7-D630-4AB3-B62C-1943F7A8C5D0}"/>
              </a:ext>
            </a:extLst>
          </p:cNvPr>
          <p:cNvSpPr>
            <a:spLocks noGrp="1"/>
          </p:cNvSpPr>
          <p:nvPr>
            <p:ph type="subTitle" idx="1"/>
          </p:nvPr>
        </p:nvSpPr>
        <p:spPr/>
        <p:txBody>
          <a:bodyPr/>
          <a:lstStyle/>
          <a:p>
            <a:r>
              <a:rPr lang="en-US" sz="1800" dirty="0">
                <a:effectLst/>
                <a:latin typeface="Arial" panose="020B0604020202020204" pitchFamily="34" charset="0"/>
                <a:ea typeface="Calibri" panose="020F0502020204030204" pitchFamily="34" charset="0"/>
                <a:cs typeface="Arial" panose="020B0604020202020204" pitchFamily="34" charset="0"/>
              </a:rPr>
              <a:t>Shifting from reaction to response in relationship…</a:t>
            </a:r>
            <a:endParaRPr lang="en-IN" dirty="0"/>
          </a:p>
        </p:txBody>
      </p:sp>
      <p:sp>
        <p:nvSpPr>
          <p:cNvPr id="6146" name="Title 10">
            <a:extLst>
              <a:ext uri="{FF2B5EF4-FFF2-40B4-BE49-F238E27FC236}">
                <a16:creationId xmlns:a16="http://schemas.microsoft.com/office/drawing/2014/main" id="{71C48B83-872F-46DE-B9BD-961B07E3A433}"/>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GB" altLang="en-US" sz="3600" dirty="0">
                <a:latin typeface="Arial" panose="020B0604020202020204" pitchFamily="34" charset="0"/>
                <a:cs typeface="Arial" panose="020B0604020202020204" pitchFamily="34" charset="0"/>
              </a:rPr>
              <a:t> </a:t>
            </a:r>
            <a:br>
              <a:rPr lang="en-GB" altLang="en-US" sz="3600" dirty="0">
                <a:highlight>
                  <a:srgbClr val="FFFF00"/>
                </a:highlight>
                <a:latin typeface="Arial" panose="020B0604020202020204" pitchFamily="34" charset="0"/>
                <a:cs typeface="Arial" panose="020B0604020202020204" pitchFamily="34" charset="0"/>
              </a:rPr>
            </a:br>
            <a:br>
              <a:rPr lang="en-GB" altLang="en-US" sz="3600" dirty="0">
                <a:highlight>
                  <a:srgbClr val="FFFF00"/>
                </a:highlight>
                <a:latin typeface="Arial" panose="020B0604020202020204" pitchFamily="34" charset="0"/>
                <a:cs typeface="Arial" panose="020B0604020202020204" pitchFamily="34" charset="0"/>
              </a:rPr>
            </a:br>
            <a:r>
              <a:rPr lang="en-US" sz="4000" dirty="0">
                <a:effectLst/>
                <a:latin typeface="Arial" panose="020B0604020202020204" pitchFamily="34" charset="0"/>
                <a:ea typeface="Calibri" panose="020F0502020204030204" pitchFamily="34" charset="0"/>
                <a:cs typeface="Arial" panose="020B0604020202020204" pitchFamily="34" charset="0"/>
              </a:rPr>
              <a:t>Fulfilment in Relationship – Trust</a:t>
            </a:r>
            <a:br>
              <a:rPr lang="en-US" sz="3600" dirty="0">
                <a:effectLst/>
                <a:latin typeface="Arial" panose="020B0604020202020204" pitchFamily="34" charset="0"/>
                <a:ea typeface="Calibri" panose="020F0502020204030204" pitchFamily="34" charset="0"/>
                <a:cs typeface="Arial" panose="020B0604020202020204" pitchFamily="34" charset="0"/>
              </a:rPr>
            </a:br>
            <a:endParaRPr lang="en-US" altLang="en-US" sz="2200" b="0" dirty="0">
              <a:latin typeface="Arial" panose="020B0604020202020204" pitchFamily="34" charset="0"/>
            </a:endParaRPr>
          </a:p>
        </p:txBody>
      </p:sp>
      <p:sp>
        <p:nvSpPr>
          <p:cNvPr id="3" name="Rectangle 2">
            <a:extLst>
              <a:ext uri="{FF2B5EF4-FFF2-40B4-BE49-F238E27FC236}">
                <a16:creationId xmlns:a16="http://schemas.microsoft.com/office/drawing/2014/main" id="{3FAA8601-29A9-4387-AB6A-AF01603FA6CF}"/>
              </a:ext>
            </a:extLst>
          </p:cNvPr>
          <p:cNvSpPr/>
          <p:nvPr/>
        </p:nvSpPr>
        <p:spPr>
          <a:xfrm>
            <a:off x="2057400" y="252055"/>
            <a:ext cx="7543800" cy="1200329"/>
          </a:xfrm>
          <a:prstGeom prst="rect">
            <a:avLst/>
          </a:prstGeom>
        </p:spPr>
        <p:txBody>
          <a:bodyPr wrap="square">
            <a:spAutoFit/>
          </a:bodyPr>
          <a:lstStyle/>
          <a:p>
            <a:pPr algn="ctr"/>
            <a:r>
              <a:rPr lang="en-GB" altLang="en-US" sz="3600" b="1" dirty="0">
                <a:solidFill>
                  <a:schemeClr val="bg1"/>
                </a:solidFill>
                <a:ea typeface="+mj-ea"/>
              </a:rPr>
              <a:t>UHV-I</a:t>
            </a:r>
            <a:br>
              <a:rPr lang="en-GB" altLang="en-US" sz="3600" b="1" dirty="0">
                <a:solidFill>
                  <a:schemeClr val="bg1"/>
                </a:solidFill>
                <a:ea typeface="+mj-ea"/>
              </a:rPr>
            </a:br>
            <a:r>
              <a:rPr lang="en-GB" altLang="en-US" sz="3600" b="1" dirty="0">
                <a:solidFill>
                  <a:schemeClr val="bg1"/>
                </a:solidFill>
                <a:ea typeface="+mj-ea"/>
              </a:rPr>
              <a:t>Session 8</a:t>
            </a:r>
            <a:endParaRPr lang="en-IN" sz="3600" b="1" dirty="0">
              <a:solidFill>
                <a:schemeClr val="bg1"/>
              </a:solidFill>
              <a:ea typeface="+mj-ea"/>
            </a:endParaRPr>
          </a:p>
        </p:txBody>
      </p:sp>
    </p:spTree>
    <p:extLst>
      <p:ext uri="{BB962C8B-B14F-4D97-AF65-F5344CB8AC3E}">
        <p14:creationId xmlns:p14="http://schemas.microsoft.com/office/powerpoint/2010/main" val="18749398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4">
            <a:extLst>
              <a:ext uri="{FF2B5EF4-FFF2-40B4-BE49-F238E27FC236}">
                <a16:creationId xmlns:a16="http://schemas.microsoft.com/office/drawing/2014/main" id="{CA5ED549-8339-4F2E-91A1-F73979250C60}"/>
              </a:ext>
            </a:extLst>
          </p:cNvPr>
          <p:cNvSpPr>
            <a:spLocks noGrp="1" noChangeArrowheads="1"/>
          </p:cNvSpPr>
          <p:nvPr>
            <p:ph sz="half" idx="1"/>
          </p:nvPr>
        </p:nvSpPr>
        <p:spPr bwMode="auto">
          <a:solidFill>
            <a:srgbClr val="FFC000"/>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eaLnBrk="1" fontAlgn="t" hangingPunct="1">
              <a:lnSpc>
                <a:spcPct val="107000"/>
              </a:lnSpc>
              <a:spcBef>
                <a:spcPct val="0"/>
              </a:spcBef>
              <a:buFont typeface="Arial" panose="020B0604020202020204" pitchFamily="34" charset="0"/>
              <a:buNone/>
            </a:pPr>
            <a:r>
              <a:rPr lang="en-US" altLang="en-US">
                <a:solidFill>
                  <a:srgbClr val="000000"/>
                </a:solidFill>
                <a:cs typeface="Arial" panose="020B0604020202020204" pitchFamily="34" charset="0"/>
              </a:rPr>
              <a:t>You decide your feeling based on the behavior of the other</a:t>
            </a:r>
          </a:p>
          <a:p>
            <a:pPr marL="0" indent="0" algn="just" eaLnBrk="1" fontAlgn="t" hangingPunct="1">
              <a:lnSpc>
                <a:spcPct val="107000"/>
              </a:lnSpc>
              <a:spcBef>
                <a:spcPct val="0"/>
              </a:spcBef>
              <a:buFont typeface="Arial" panose="020B0604020202020204" pitchFamily="34" charset="0"/>
              <a:buNone/>
            </a:pPr>
            <a:endParaRPr lang="en-IN" altLang="en-US"/>
          </a:p>
          <a:p>
            <a:pPr marL="0" indent="0" algn="just" eaLnBrk="1" fontAlgn="t" hangingPunct="1">
              <a:lnSpc>
                <a:spcPct val="107000"/>
              </a:lnSpc>
              <a:spcBef>
                <a:spcPct val="0"/>
              </a:spcBef>
              <a:buFont typeface="Arial" panose="020B0604020202020204" pitchFamily="34" charset="0"/>
              <a:buNone/>
            </a:pPr>
            <a:r>
              <a:rPr lang="en-US" altLang="en-US">
                <a:solidFill>
                  <a:srgbClr val="000000"/>
                </a:solidFill>
                <a:cs typeface="Arial" panose="020B0604020202020204" pitchFamily="34" charset="0"/>
              </a:rPr>
              <a:t>Your feeling depends on whether you like or dislike the (taste of the) behavior of the other</a:t>
            </a:r>
            <a:endParaRPr lang="en-IN" altLang="en-US"/>
          </a:p>
          <a:p>
            <a:pPr lvl="1" algn="just" eaLnBrk="1" fontAlgn="t" hangingPunct="1">
              <a:lnSpc>
                <a:spcPct val="107000"/>
              </a:lnSpc>
              <a:spcBef>
                <a:spcPct val="0"/>
              </a:spcBef>
            </a:pPr>
            <a:r>
              <a:rPr lang="en-US" altLang="en-US">
                <a:solidFill>
                  <a:srgbClr val="000000"/>
                </a:solidFill>
                <a:cs typeface="Arial" panose="020B0604020202020204" pitchFamily="34" charset="0"/>
              </a:rPr>
              <a:t>If the other behaves properly, you have a right feeling and may behave properly</a:t>
            </a:r>
          </a:p>
          <a:p>
            <a:pPr lvl="1" algn="just" eaLnBrk="1" fontAlgn="t" hangingPunct="1">
              <a:lnSpc>
                <a:spcPct val="107000"/>
              </a:lnSpc>
              <a:spcBef>
                <a:spcPct val="0"/>
              </a:spcBef>
            </a:pPr>
            <a:endParaRPr lang="en-IN" altLang="en-US"/>
          </a:p>
          <a:p>
            <a:pPr lvl="1" algn="just" eaLnBrk="1" fontAlgn="t" hangingPunct="1">
              <a:lnSpc>
                <a:spcPct val="107000"/>
              </a:lnSpc>
              <a:spcBef>
                <a:spcPct val="0"/>
              </a:spcBef>
            </a:pPr>
            <a:r>
              <a:rPr lang="en-US" altLang="en-US">
                <a:solidFill>
                  <a:srgbClr val="000000"/>
                </a:solidFill>
                <a:cs typeface="Arial" panose="020B0604020202020204" pitchFamily="34" charset="0"/>
              </a:rPr>
              <a:t>If the other misbehaves, you have a wrong feeling and you may also misbehave</a:t>
            </a:r>
          </a:p>
          <a:p>
            <a:pPr marL="0" indent="0" algn="just" eaLnBrk="1" fontAlgn="t" hangingPunct="1">
              <a:lnSpc>
                <a:spcPct val="107000"/>
              </a:lnSpc>
              <a:spcBef>
                <a:spcPct val="0"/>
              </a:spcBef>
              <a:buFont typeface="Arial" panose="020B0604020202020204" pitchFamily="34" charset="0"/>
              <a:buNone/>
            </a:pPr>
            <a:endParaRPr lang="en-IN" altLang="en-US"/>
          </a:p>
          <a:p>
            <a:pPr marL="0" indent="0" algn="just" eaLnBrk="1" fontAlgn="t" hangingPunct="1">
              <a:lnSpc>
                <a:spcPct val="107000"/>
              </a:lnSpc>
              <a:spcBef>
                <a:spcPct val="0"/>
              </a:spcBef>
              <a:buFont typeface="Arial" panose="020B0604020202020204" pitchFamily="34" charset="0"/>
              <a:buNone/>
            </a:pPr>
            <a:r>
              <a:rPr lang="en-US" altLang="en-US" b="1">
                <a:solidFill>
                  <a:srgbClr val="000000"/>
                </a:solidFill>
                <a:cs typeface="Arial" panose="020B0604020202020204" pitchFamily="34" charset="0"/>
              </a:rPr>
              <a:t>Your “remote control” is with  the others</a:t>
            </a:r>
          </a:p>
          <a:p>
            <a:pPr marL="0" indent="0" algn="just" eaLnBrk="1" fontAlgn="t" hangingPunct="1">
              <a:lnSpc>
                <a:spcPct val="107000"/>
              </a:lnSpc>
              <a:spcBef>
                <a:spcPct val="0"/>
              </a:spcBef>
              <a:buFont typeface="Arial" panose="020B0604020202020204" pitchFamily="34" charset="0"/>
              <a:buNone/>
            </a:pPr>
            <a:endParaRPr lang="en-IN" altLang="en-US"/>
          </a:p>
          <a:p>
            <a:pPr marL="0" indent="0" algn="just" eaLnBrk="1" fontAlgn="t" hangingPunct="1">
              <a:lnSpc>
                <a:spcPct val="107000"/>
              </a:lnSpc>
              <a:spcBef>
                <a:spcPct val="0"/>
              </a:spcBef>
              <a:buFont typeface="Arial" panose="020B0604020202020204" pitchFamily="34" charset="0"/>
              <a:buNone/>
            </a:pPr>
            <a:endParaRPr lang="en-IN" altLang="en-US"/>
          </a:p>
          <a:p>
            <a:pPr marL="0" indent="0" algn="just" eaLnBrk="1" fontAlgn="t" hangingPunct="1">
              <a:lnSpc>
                <a:spcPct val="107000"/>
              </a:lnSpc>
              <a:spcBef>
                <a:spcPct val="0"/>
              </a:spcBef>
              <a:buFont typeface="Arial" panose="020B0604020202020204" pitchFamily="34" charset="0"/>
              <a:buNone/>
            </a:pPr>
            <a:r>
              <a:rPr lang="en-US" altLang="en-US" b="1">
                <a:solidFill>
                  <a:srgbClr val="000000"/>
                </a:solidFill>
                <a:cs typeface="Arial" panose="020B0604020202020204" pitchFamily="34" charset="0"/>
              </a:rPr>
              <a:t>You are “enslaved”</a:t>
            </a:r>
            <a:endParaRPr lang="en-IN" altLang="en-US"/>
          </a:p>
          <a:p>
            <a:pPr marL="0" indent="0" algn="just" eaLnBrk="1" fontAlgn="t" hangingPunct="1">
              <a:lnSpc>
                <a:spcPct val="107000"/>
              </a:lnSpc>
              <a:spcBef>
                <a:spcPct val="0"/>
              </a:spcBef>
              <a:buFont typeface="Arial" panose="020B0604020202020204" pitchFamily="34" charset="0"/>
              <a:buNone/>
            </a:pPr>
            <a:r>
              <a:rPr lang="en-US" altLang="en-US" b="1">
                <a:solidFill>
                  <a:srgbClr val="000000"/>
                </a:solidFill>
                <a:cs typeface="Arial" panose="020B0604020202020204" pitchFamily="34" charset="0"/>
              </a:rPr>
              <a:t>Your conduct is indefinite</a:t>
            </a:r>
            <a:endParaRPr lang="en-IN" altLang="en-US"/>
          </a:p>
          <a:p>
            <a:pPr marL="0" indent="0">
              <a:buFont typeface="Arial" panose="020B0604020202020204" pitchFamily="34" charset="0"/>
              <a:buNone/>
            </a:pPr>
            <a:endParaRPr lang="en-IN" altLang="en-US"/>
          </a:p>
        </p:txBody>
      </p:sp>
      <p:sp>
        <p:nvSpPr>
          <p:cNvPr id="6" name="Content Placeholder 5">
            <a:extLst>
              <a:ext uri="{FF2B5EF4-FFF2-40B4-BE49-F238E27FC236}">
                <a16:creationId xmlns:a16="http://schemas.microsoft.com/office/drawing/2014/main" id="{B7429BEF-B58F-4E46-9744-4AFE855CFCE9}"/>
              </a:ext>
            </a:extLst>
          </p:cNvPr>
          <p:cNvSpPr>
            <a:spLocks noGrp="1" noChangeArrowheads="1"/>
          </p:cNvSpPr>
          <p:nvPr>
            <p:ph sz="half" idx="2"/>
          </p:nvPr>
        </p:nvSpPr>
        <p:spPr bwMode="auto">
          <a:solidFill>
            <a:srgbClr val="800080"/>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eaLnBrk="1" fontAlgn="t" hangingPunct="1">
              <a:lnSpc>
                <a:spcPct val="107000"/>
              </a:lnSpc>
              <a:spcBef>
                <a:spcPct val="0"/>
              </a:spcBef>
              <a:buFont typeface="Arial" panose="020B0604020202020204" pitchFamily="34" charset="0"/>
              <a:buNone/>
            </a:pPr>
            <a:r>
              <a:rPr lang="en-US" altLang="en-US">
                <a:solidFill>
                  <a:schemeClr val="bg1"/>
                </a:solidFill>
                <a:cs typeface="Arial" panose="020B0604020202020204" pitchFamily="34" charset="0"/>
              </a:rPr>
              <a:t>You decide your feeling on your own right</a:t>
            </a:r>
            <a:endParaRPr lang="en-IN" altLang="en-US">
              <a:solidFill>
                <a:schemeClr val="bg1"/>
              </a:solidFill>
            </a:endParaRPr>
          </a:p>
          <a:p>
            <a:pPr marL="0" indent="0" algn="just" eaLnBrk="1" fontAlgn="t" hangingPunct="1">
              <a:lnSpc>
                <a:spcPct val="107000"/>
              </a:lnSpc>
              <a:spcBef>
                <a:spcPct val="0"/>
              </a:spcBef>
              <a:buFont typeface="Arial" panose="020B0604020202020204" pitchFamily="34" charset="0"/>
              <a:buNone/>
            </a:pPr>
            <a:r>
              <a:rPr lang="en-US" altLang="en-US">
                <a:solidFill>
                  <a:schemeClr val="bg1"/>
                </a:solidFill>
                <a:cs typeface="Arial" panose="020B0604020202020204" pitchFamily="34" charset="0"/>
              </a:rPr>
              <a:t>It is based on right understanding</a:t>
            </a:r>
          </a:p>
          <a:p>
            <a:pPr marL="0" indent="0" algn="just" eaLnBrk="1" fontAlgn="t" hangingPunct="1">
              <a:lnSpc>
                <a:spcPct val="107000"/>
              </a:lnSpc>
              <a:spcBef>
                <a:spcPct val="0"/>
              </a:spcBef>
              <a:buFont typeface="Arial" panose="020B0604020202020204" pitchFamily="34" charset="0"/>
              <a:buNone/>
            </a:pPr>
            <a:endParaRPr lang="en-IN" altLang="en-US">
              <a:solidFill>
                <a:schemeClr val="bg1"/>
              </a:solidFill>
            </a:endParaRPr>
          </a:p>
          <a:p>
            <a:pPr marL="0" indent="0" algn="just" eaLnBrk="1" fontAlgn="t" hangingPunct="1">
              <a:lnSpc>
                <a:spcPct val="107000"/>
              </a:lnSpc>
              <a:spcBef>
                <a:spcPct val="0"/>
              </a:spcBef>
              <a:buFont typeface="Arial" panose="020B0604020202020204" pitchFamily="34" charset="0"/>
              <a:buNone/>
            </a:pPr>
            <a:r>
              <a:rPr lang="en-US" altLang="en-US">
                <a:solidFill>
                  <a:schemeClr val="bg1"/>
                </a:solidFill>
                <a:cs typeface="Arial" panose="020B0604020202020204" pitchFamily="34" charset="0"/>
              </a:rPr>
              <a:t>You always have the right feeling</a:t>
            </a:r>
            <a:endParaRPr lang="en-IN" altLang="en-US">
              <a:solidFill>
                <a:schemeClr val="bg1"/>
              </a:solidFill>
            </a:endParaRPr>
          </a:p>
          <a:p>
            <a:pPr marL="0" indent="0" algn="just" eaLnBrk="1" fontAlgn="t" hangingPunct="1">
              <a:lnSpc>
                <a:spcPct val="107000"/>
              </a:lnSpc>
              <a:spcBef>
                <a:spcPct val="0"/>
              </a:spcBef>
              <a:buFont typeface="Arial" panose="020B0604020202020204" pitchFamily="34" charset="0"/>
              <a:buNone/>
            </a:pPr>
            <a:r>
              <a:rPr lang="en-US" altLang="en-US">
                <a:solidFill>
                  <a:schemeClr val="bg1"/>
                </a:solidFill>
                <a:cs typeface="Arial" panose="020B0604020202020204" pitchFamily="34" charset="0"/>
              </a:rPr>
              <a:t>It is definite and unconditional</a:t>
            </a:r>
          </a:p>
          <a:p>
            <a:pPr lvl="1" algn="just" eaLnBrk="1" fontAlgn="t" hangingPunct="1">
              <a:lnSpc>
                <a:spcPct val="107000"/>
              </a:lnSpc>
              <a:spcBef>
                <a:spcPct val="0"/>
              </a:spcBef>
            </a:pPr>
            <a:r>
              <a:rPr lang="en-US" altLang="en-US" b="1">
                <a:solidFill>
                  <a:schemeClr val="bg1"/>
                </a:solidFill>
                <a:cs typeface="Arial" panose="020B0604020202020204" pitchFamily="34" charset="0"/>
              </a:rPr>
              <a:t>The behavior of the other is only an indicator of the state of the other</a:t>
            </a:r>
          </a:p>
          <a:p>
            <a:pPr lvl="1" algn="just" eaLnBrk="1" fontAlgn="t" hangingPunct="1">
              <a:lnSpc>
                <a:spcPct val="107000"/>
              </a:lnSpc>
              <a:spcBef>
                <a:spcPct val="0"/>
              </a:spcBef>
            </a:pPr>
            <a:endParaRPr lang="en-IN" altLang="en-US">
              <a:solidFill>
                <a:schemeClr val="bg1"/>
              </a:solidFill>
            </a:endParaRPr>
          </a:p>
          <a:p>
            <a:pPr lvl="1" algn="just" eaLnBrk="1" fontAlgn="t" hangingPunct="1">
              <a:lnSpc>
                <a:spcPct val="107000"/>
              </a:lnSpc>
              <a:spcBef>
                <a:spcPct val="0"/>
              </a:spcBef>
            </a:pPr>
            <a:r>
              <a:rPr lang="en-US" altLang="en-US">
                <a:solidFill>
                  <a:schemeClr val="bg1"/>
                </a:solidFill>
                <a:cs typeface="Arial" panose="020B0604020202020204" pitchFamily="34" charset="0"/>
              </a:rPr>
              <a:t>With that input you decide your behavior to ensure mutual happiness</a:t>
            </a:r>
          </a:p>
          <a:p>
            <a:pPr marL="0" indent="0" algn="just" eaLnBrk="1" fontAlgn="t" hangingPunct="1">
              <a:lnSpc>
                <a:spcPct val="107000"/>
              </a:lnSpc>
              <a:spcBef>
                <a:spcPct val="0"/>
              </a:spcBef>
              <a:buFont typeface="Arial" panose="020B0604020202020204" pitchFamily="34" charset="0"/>
              <a:buNone/>
            </a:pPr>
            <a:endParaRPr lang="en-IN" altLang="en-US">
              <a:solidFill>
                <a:schemeClr val="bg1"/>
              </a:solidFill>
            </a:endParaRPr>
          </a:p>
          <a:p>
            <a:pPr marL="0" indent="0" algn="just" eaLnBrk="1" fontAlgn="t" hangingPunct="1">
              <a:lnSpc>
                <a:spcPct val="107000"/>
              </a:lnSpc>
              <a:spcBef>
                <a:spcPct val="0"/>
              </a:spcBef>
              <a:buFont typeface="Arial" panose="020B0604020202020204" pitchFamily="34" charset="0"/>
              <a:buNone/>
            </a:pPr>
            <a:r>
              <a:rPr lang="en-GB" altLang="en-US" b="1">
                <a:solidFill>
                  <a:schemeClr val="bg1"/>
                </a:solidFill>
                <a:cs typeface="Arial" panose="020B0604020202020204" pitchFamily="34" charset="0"/>
              </a:rPr>
              <a:t>You decide your own behaviour</a:t>
            </a:r>
            <a:endParaRPr lang="en-IN" altLang="en-US">
              <a:solidFill>
                <a:schemeClr val="bg1"/>
              </a:solidFill>
            </a:endParaRPr>
          </a:p>
          <a:p>
            <a:pPr marL="0" indent="0" algn="just" eaLnBrk="1" fontAlgn="t" hangingPunct="1">
              <a:lnSpc>
                <a:spcPct val="107000"/>
              </a:lnSpc>
              <a:spcBef>
                <a:spcPct val="0"/>
              </a:spcBef>
              <a:buFont typeface="Arial" panose="020B0604020202020204" pitchFamily="34" charset="0"/>
              <a:buNone/>
            </a:pPr>
            <a:r>
              <a:rPr lang="en-US" altLang="en-US" b="1">
                <a:solidFill>
                  <a:schemeClr val="bg1"/>
                </a:solidFill>
                <a:cs typeface="Arial" panose="020B0604020202020204" pitchFamily="34" charset="0"/>
              </a:rPr>
              <a:t> </a:t>
            </a:r>
          </a:p>
          <a:p>
            <a:pPr marL="0" indent="0" algn="just" eaLnBrk="1" fontAlgn="t" hangingPunct="1">
              <a:lnSpc>
                <a:spcPct val="107000"/>
              </a:lnSpc>
              <a:spcBef>
                <a:spcPct val="0"/>
              </a:spcBef>
              <a:buFont typeface="Arial" panose="020B0604020202020204" pitchFamily="34" charset="0"/>
              <a:buNone/>
            </a:pPr>
            <a:endParaRPr lang="en-IN" altLang="en-US">
              <a:solidFill>
                <a:schemeClr val="bg1"/>
              </a:solidFill>
            </a:endParaRPr>
          </a:p>
          <a:p>
            <a:pPr marL="0" indent="0" algn="just" eaLnBrk="1" fontAlgn="t" hangingPunct="1">
              <a:lnSpc>
                <a:spcPct val="107000"/>
              </a:lnSpc>
              <a:spcBef>
                <a:spcPct val="0"/>
              </a:spcBef>
              <a:buFont typeface="Arial" panose="020B0604020202020204" pitchFamily="34" charset="0"/>
              <a:buNone/>
            </a:pPr>
            <a:r>
              <a:rPr lang="en-US" altLang="en-US" b="1">
                <a:solidFill>
                  <a:schemeClr val="bg1"/>
                </a:solidFill>
                <a:cs typeface="Arial" panose="020B0604020202020204" pitchFamily="34" charset="0"/>
              </a:rPr>
              <a:t>You are self-organised</a:t>
            </a:r>
            <a:endParaRPr lang="en-IN" altLang="en-US">
              <a:solidFill>
                <a:schemeClr val="bg1"/>
              </a:solidFill>
            </a:endParaRPr>
          </a:p>
          <a:p>
            <a:pPr marL="0" indent="0" algn="just" eaLnBrk="1" fontAlgn="t" hangingPunct="1">
              <a:lnSpc>
                <a:spcPct val="107000"/>
              </a:lnSpc>
              <a:spcBef>
                <a:spcPct val="0"/>
              </a:spcBef>
              <a:buFont typeface="Arial" panose="020B0604020202020204" pitchFamily="34" charset="0"/>
              <a:buNone/>
            </a:pPr>
            <a:r>
              <a:rPr lang="en-US" altLang="en-US" b="1">
                <a:solidFill>
                  <a:schemeClr val="bg1"/>
                </a:solidFill>
                <a:cs typeface="Arial" panose="020B0604020202020204" pitchFamily="34" charset="0"/>
              </a:rPr>
              <a:t> Your conduct is definite</a:t>
            </a:r>
            <a:endParaRPr lang="en-IN" altLang="en-US">
              <a:solidFill>
                <a:schemeClr val="bg1"/>
              </a:solidFill>
            </a:endParaRPr>
          </a:p>
          <a:p>
            <a:pPr marL="0" indent="0">
              <a:buFont typeface="Arial" panose="020B0604020202020204" pitchFamily="34" charset="0"/>
              <a:buNone/>
            </a:pPr>
            <a:endParaRPr lang="en-IN" altLang="en-US">
              <a:solidFill>
                <a:schemeClr val="bg1"/>
              </a:solidFill>
            </a:endParaRPr>
          </a:p>
        </p:txBody>
      </p:sp>
      <p:sp>
        <p:nvSpPr>
          <p:cNvPr id="17412" name="Title 3">
            <a:extLst>
              <a:ext uri="{FF2B5EF4-FFF2-40B4-BE49-F238E27FC236}">
                <a16:creationId xmlns:a16="http://schemas.microsoft.com/office/drawing/2014/main" id="{A89C686F-08AF-4D86-AF95-55B8E8CCCE19}"/>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IN" altLang="en-US" dirty="0"/>
              <a:t>Reaction</a:t>
            </a:r>
          </a:p>
        </p:txBody>
      </p:sp>
      <p:sp>
        <p:nvSpPr>
          <p:cNvPr id="2" name="Content Placeholder 1">
            <a:extLst>
              <a:ext uri="{FF2B5EF4-FFF2-40B4-BE49-F238E27FC236}">
                <a16:creationId xmlns:a16="http://schemas.microsoft.com/office/drawing/2014/main" id="{8683A881-0F23-41CF-B2C5-0E2E39C45F61}"/>
              </a:ext>
            </a:extLst>
          </p:cNvPr>
          <p:cNvSpPr>
            <a:spLocks noGrp="1"/>
          </p:cNvSpPr>
          <p:nvPr>
            <p:ph sz="quarter" idx="10"/>
          </p:nvPr>
        </p:nvSpPr>
        <p:spPr/>
        <p:txBody>
          <a:bodyPr/>
          <a:lstStyle/>
          <a:p>
            <a:pPr algn="ctr"/>
            <a:r>
              <a:rPr lang="en-IN" altLang="en-US" dirty="0"/>
              <a:t>Response</a:t>
            </a:r>
            <a:endParaRPr lang="en-IN" dirty="0"/>
          </a:p>
        </p:txBody>
      </p:sp>
      <p:cxnSp>
        <p:nvCxnSpPr>
          <p:cNvPr id="8" name="Straight Arrow Connector 7">
            <a:extLst>
              <a:ext uri="{FF2B5EF4-FFF2-40B4-BE49-F238E27FC236}">
                <a16:creationId xmlns:a16="http://schemas.microsoft.com/office/drawing/2014/main" id="{E13ADB83-7DB6-4151-8B0A-3A3E5989EF19}"/>
              </a:ext>
            </a:extLst>
          </p:cNvPr>
          <p:cNvCxnSpPr/>
          <p:nvPr/>
        </p:nvCxnSpPr>
        <p:spPr>
          <a:xfrm>
            <a:off x="5181600" y="304800"/>
            <a:ext cx="2057400" cy="0"/>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pic>
        <p:nvPicPr>
          <p:cNvPr id="11" name="Picture 4">
            <a:extLst>
              <a:ext uri="{FF2B5EF4-FFF2-40B4-BE49-F238E27FC236}">
                <a16:creationId xmlns:a16="http://schemas.microsoft.com/office/drawing/2014/main" id="{E85C956D-9B69-436D-A43E-16A6F1B6B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803" t="23537" r="20900" b="12950"/>
          <a:stretch>
            <a:fillRect/>
          </a:stretch>
        </p:blipFill>
        <p:spPr bwMode="auto">
          <a:xfrm>
            <a:off x="11112500" y="5440363"/>
            <a:ext cx="1050925" cy="1079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4">
            <a:extLst>
              <a:ext uri="{FF2B5EF4-FFF2-40B4-BE49-F238E27FC236}">
                <a16:creationId xmlns:a16="http://schemas.microsoft.com/office/drawing/2014/main" id="{0371F0BE-795A-457F-AF19-606C5E43C5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803" t="23537" r="20900" b="12950"/>
          <a:stretch>
            <a:fillRect/>
          </a:stretch>
        </p:blipFill>
        <p:spPr bwMode="auto">
          <a:xfrm>
            <a:off x="4919521" y="5440363"/>
            <a:ext cx="1050925" cy="1079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1B48461-B35A-4982-BC13-06C9F8E111A9}"/>
              </a:ext>
            </a:extLst>
          </p:cNvPr>
          <p:cNvSpPr>
            <a:spLocks noGrp="1"/>
          </p:cNvSpPr>
          <p:nvPr>
            <p:ph type="subTitle" idx="1"/>
          </p:nvPr>
        </p:nvSpPr>
        <p:spPr>
          <a:xfrm>
            <a:off x="609600" y="3900488"/>
            <a:ext cx="11049000" cy="1034129"/>
          </a:xfrm>
        </p:spPr>
        <p:txBody>
          <a:bodyPr/>
          <a:lstStyle/>
          <a:p>
            <a:pPr algn="ctr"/>
            <a:r>
              <a:rPr lang="en-IN" dirty="0"/>
              <a:t>Takeaways</a:t>
            </a:r>
          </a:p>
          <a:p>
            <a:pPr algn="ctr"/>
            <a:r>
              <a:rPr lang="en-IN" dirty="0"/>
              <a:t>Questions</a:t>
            </a:r>
          </a:p>
          <a:p>
            <a:pPr algn="ctr"/>
            <a:r>
              <a:rPr lang="en-IN" dirty="0"/>
              <a:t>Observations…</a:t>
            </a:r>
          </a:p>
        </p:txBody>
      </p:sp>
      <p:sp>
        <p:nvSpPr>
          <p:cNvPr id="24578" name="Title 10">
            <a:extLst>
              <a:ext uri="{FF2B5EF4-FFF2-40B4-BE49-F238E27FC236}">
                <a16:creationId xmlns:a16="http://schemas.microsoft.com/office/drawing/2014/main" id="{9F4608F6-5219-446C-A5DD-2971B2AFEE4D}"/>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dirty="0">
                <a:latin typeface="Arial" panose="020B0604020202020204" pitchFamily="34" charset="0"/>
                <a:cs typeface="Arial" panose="020B0604020202020204" pitchFamily="34" charset="0"/>
              </a:rPr>
              <a:t>Your Sharing</a:t>
            </a:r>
            <a:endParaRPr lang="en-GB" altLang="en-US" dirty="0">
              <a:latin typeface="Arial" panose="020B0604020202020204" pitchFamily="34" charset="0"/>
              <a:cs typeface="Arial" panose="020B060402020202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EDCCECA-1F2B-4CE2-AB23-2EABE36FB364}"/>
              </a:ext>
            </a:extLst>
          </p:cNvPr>
          <p:cNvSpPr>
            <a:spLocks noGrp="1"/>
          </p:cNvSpPr>
          <p:nvPr>
            <p:ph type="subTitle" idx="1"/>
          </p:nvPr>
        </p:nvSpPr>
        <p:spPr>
          <a:xfrm>
            <a:off x="609600" y="3900488"/>
            <a:ext cx="11049000" cy="1034129"/>
          </a:xfrm>
        </p:spPr>
        <p:txBody>
          <a:bodyPr/>
          <a:lstStyle/>
          <a:p>
            <a:pPr algn="ctr"/>
            <a:r>
              <a:rPr lang="en-US" dirty="0"/>
              <a:t>Planning for a fulfilling life by relating </a:t>
            </a:r>
          </a:p>
          <a:p>
            <a:pPr algn="ctr"/>
            <a:r>
              <a:rPr lang="en-US" dirty="0"/>
              <a:t>academic success, career… expectations of family, peers…</a:t>
            </a:r>
          </a:p>
          <a:p>
            <a:pPr algn="ctr"/>
            <a:r>
              <a:rPr lang="en-US" dirty="0"/>
              <a:t> to our basic aspiration…</a:t>
            </a:r>
          </a:p>
        </p:txBody>
      </p:sp>
      <p:sp>
        <p:nvSpPr>
          <p:cNvPr id="8194" name="Title 10">
            <a:extLst>
              <a:ext uri="{FF2B5EF4-FFF2-40B4-BE49-F238E27FC236}">
                <a16:creationId xmlns:a16="http://schemas.microsoft.com/office/drawing/2014/main" id="{40CC2D4F-83DE-4939-8AD4-5A1A86F91409}"/>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dirty="0">
                <a:latin typeface="Arial" panose="020B0604020202020204" pitchFamily="34" charset="0"/>
                <a:cs typeface="Arial" panose="020B0604020202020204" pitchFamily="34" charset="0"/>
              </a:rPr>
              <a:t>   UHV-I</a:t>
            </a: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Session 2</a:t>
            </a: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Exploring our Aspirations and Concerns</a:t>
            </a:r>
            <a:endParaRPr lang="en-GB"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716265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90AA9B2F-556C-4914-9C82-3BA1864F573C}"/>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dirty="0"/>
              <a:t>How Would you Plan Your Life to Fulfil Your Basic Aspiration?</a:t>
            </a:r>
            <a:endParaRPr lang="en-IN" altLang="en-US" dirty="0"/>
          </a:p>
        </p:txBody>
      </p:sp>
      <p:sp>
        <p:nvSpPr>
          <p:cNvPr id="21507" name="TextBox 4">
            <a:extLst>
              <a:ext uri="{FF2B5EF4-FFF2-40B4-BE49-F238E27FC236}">
                <a16:creationId xmlns:a16="http://schemas.microsoft.com/office/drawing/2014/main" id="{FD6D1D76-11FE-4D46-8998-D2A26F1ECCBE}"/>
              </a:ext>
            </a:extLst>
          </p:cNvPr>
          <p:cNvSpPr txBox="1">
            <a:spLocks noChangeArrowheads="1"/>
          </p:cNvSpPr>
          <p:nvPr/>
        </p:nvSpPr>
        <p:spPr bwMode="auto">
          <a:xfrm>
            <a:off x="3005138" y="1114425"/>
            <a:ext cx="179546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IN" altLang="en-US" sz="2200" b="1"/>
              <a:t>to Become</a:t>
            </a:r>
          </a:p>
          <a:p>
            <a:pPr algn="ctr"/>
            <a:r>
              <a:rPr lang="en-IN" altLang="en-US" b="1"/>
              <a:t>(2)</a:t>
            </a:r>
          </a:p>
        </p:txBody>
      </p:sp>
      <p:sp>
        <p:nvSpPr>
          <p:cNvPr id="21508" name="TextBox 5">
            <a:extLst>
              <a:ext uri="{FF2B5EF4-FFF2-40B4-BE49-F238E27FC236}">
                <a16:creationId xmlns:a16="http://schemas.microsoft.com/office/drawing/2014/main" id="{88C2B2AB-22D0-40E5-B3EE-26E4568B44A3}"/>
              </a:ext>
            </a:extLst>
          </p:cNvPr>
          <p:cNvSpPr txBox="1">
            <a:spLocks noChangeArrowheads="1"/>
          </p:cNvSpPr>
          <p:nvPr/>
        </p:nvSpPr>
        <p:spPr bwMode="auto">
          <a:xfrm>
            <a:off x="5443538" y="1144588"/>
            <a:ext cx="27860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IN" altLang="en-US" sz="2200" b="1"/>
              <a:t>to Get/Do </a:t>
            </a:r>
          </a:p>
          <a:p>
            <a:pPr algn="ctr"/>
            <a:r>
              <a:rPr lang="en-IN" altLang="en-US" b="1"/>
              <a:t>(3)</a:t>
            </a:r>
          </a:p>
        </p:txBody>
      </p:sp>
      <p:sp>
        <p:nvSpPr>
          <p:cNvPr id="21509" name="TextBox 7">
            <a:extLst>
              <a:ext uri="{FF2B5EF4-FFF2-40B4-BE49-F238E27FC236}">
                <a16:creationId xmlns:a16="http://schemas.microsoft.com/office/drawing/2014/main" id="{A3133A8C-ECCA-4097-A127-61651F01DCB1}"/>
              </a:ext>
            </a:extLst>
          </p:cNvPr>
          <p:cNvSpPr txBox="1">
            <a:spLocks noChangeArrowheads="1"/>
          </p:cNvSpPr>
          <p:nvPr/>
        </p:nvSpPr>
        <p:spPr bwMode="auto">
          <a:xfrm>
            <a:off x="9525000" y="1108075"/>
            <a:ext cx="2514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IN" altLang="en-US" sz="2200" b="1"/>
              <a:t>to Be</a:t>
            </a:r>
            <a:endParaRPr lang="en-IN" altLang="en-US" sz="2200"/>
          </a:p>
          <a:p>
            <a:pPr algn="ctr"/>
            <a:r>
              <a:rPr lang="en-IN" altLang="en-US" b="1"/>
              <a:t>(4)</a:t>
            </a:r>
            <a:br>
              <a:rPr lang="en-IN" altLang="en-US" b="1"/>
            </a:br>
            <a:r>
              <a:rPr lang="en-IN" altLang="en-US" b="1"/>
              <a:t>To be happy and prosperous</a:t>
            </a:r>
          </a:p>
          <a:p>
            <a:pPr algn="ctr"/>
            <a:endParaRPr lang="en-IN" altLang="en-US"/>
          </a:p>
          <a:p>
            <a:pPr algn="ctr"/>
            <a:r>
              <a:rPr lang="en-IN" altLang="en-US" b="1"/>
              <a:t>In continuity!</a:t>
            </a:r>
          </a:p>
        </p:txBody>
      </p:sp>
      <p:sp>
        <p:nvSpPr>
          <p:cNvPr id="19" name="Rounded Rectangle 1">
            <a:extLst>
              <a:ext uri="{FF2B5EF4-FFF2-40B4-BE49-F238E27FC236}">
                <a16:creationId xmlns:a16="http://schemas.microsoft.com/office/drawing/2014/main" id="{CBEB6705-A6FA-4A5A-8ABD-461EF02E4D54}"/>
              </a:ext>
            </a:extLst>
          </p:cNvPr>
          <p:cNvSpPr/>
          <p:nvPr/>
        </p:nvSpPr>
        <p:spPr>
          <a:xfrm>
            <a:off x="33338" y="609600"/>
            <a:ext cx="8270875" cy="2794556"/>
          </a:xfrm>
          <a:prstGeom prst="roundRect">
            <a:avLst/>
          </a:prstGeom>
          <a:noFill/>
          <a:ln>
            <a:solidFill>
              <a:srgbClr val="1E00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5" name="Rounded Rectangle 1">
            <a:extLst>
              <a:ext uri="{FF2B5EF4-FFF2-40B4-BE49-F238E27FC236}">
                <a16:creationId xmlns:a16="http://schemas.microsoft.com/office/drawing/2014/main" id="{FFA7A1F6-726E-4160-B713-6EBB077B9C02}"/>
              </a:ext>
            </a:extLst>
          </p:cNvPr>
          <p:cNvSpPr/>
          <p:nvPr/>
        </p:nvSpPr>
        <p:spPr>
          <a:xfrm>
            <a:off x="9372600" y="609600"/>
            <a:ext cx="2786063" cy="2794556"/>
          </a:xfrm>
          <a:prstGeom prst="roundRect">
            <a:avLst/>
          </a:prstGeom>
          <a:noFill/>
          <a:ln>
            <a:solidFill>
              <a:srgbClr val="1E00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21512" name="Picture 4">
            <a:extLst>
              <a:ext uri="{FF2B5EF4-FFF2-40B4-BE49-F238E27FC236}">
                <a16:creationId xmlns:a16="http://schemas.microsoft.com/office/drawing/2014/main" id="{16858844-BDDE-41BA-8E37-6F03E74BFF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803" t="23537" r="20900" b="12950"/>
          <a:stretch>
            <a:fillRect/>
          </a:stretch>
        </p:blipFill>
        <p:spPr bwMode="auto">
          <a:xfrm>
            <a:off x="11323638" y="5673725"/>
            <a:ext cx="86836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TextBox 28">
            <a:extLst>
              <a:ext uri="{FF2B5EF4-FFF2-40B4-BE49-F238E27FC236}">
                <a16:creationId xmlns:a16="http://schemas.microsoft.com/office/drawing/2014/main" id="{263FF058-F2DE-4BD2-A016-62EE6B46A56F}"/>
              </a:ext>
            </a:extLst>
          </p:cNvPr>
          <p:cNvSpPr txBox="1">
            <a:spLocks noChangeArrowheads="1"/>
          </p:cNvSpPr>
          <p:nvPr/>
        </p:nvSpPr>
        <p:spPr bwMode="auto">
          <a:xfrm>
            <a:off x="68263" y="1123950"/>
            <a:ext cx="22891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t" hangingPunct="1"/>
            <a:r>
              <a:rPr lang="en-IN" altLang="en-US" sz="2200" b="1" dirty="0"/>
              <a:t>Present Effort</a:t>
            </a:r>
          </a:p>
          <a:p>
            <a:pPr algn="ctr" eaLnBrk="1" fontAlgn="t" hangingPunct="1"/>
            <a:r>
              <a:rPr lang="en-IN" altLang="en-US" b="1" dirty="0"/>
              <a:t>(1)</a:t>
            </a:r>
          </a:p>
          <a:p>
            <a:pPr algn="ctr" eaLnBrk="1" fontAlgn="t" hangingPunct="1"/>
            <a:endParaRPr lang="en-IN" altLang="en-US" dirty="0"/>
          </a:p>
        </p:txBody>
      </p:sp>
      <p:sp>
        <p:nvSpPr>
          <p:cNvPr id="26" name="Arrow: Right 25">
            <a:extLst>
              <a:ext uri="{FF2B5EF4-FFF2-40B4-BE49-F238E27FC236}">
                <a16:creationId xmlns:a16="http://schemas.microsoft.com/office/drawing/2014/main" id="{29D81D7F-A62F-4D20-A242-4A125D52C96C}"/>
              </a:ext>
            </a:extLst>
          </p:cNvPr>
          <p:cNvSpPr/>
          <p:nvPr/>
        </p:nvSpPr>
        <p:spPr>
          <a:xfrm>
            <a:off x="720725" y="1717675"/>
            <a:ext cx="8270875" cy="720725"/>
          </a:xfrm>
          <a:prstGeom prst="rightArrow">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IN" altLang="en-US" sz="2000" b="1" dirty="0">
                <a:solidFill>
                  <a:schemeClr val="bg1"/>
                </a:solidFill>
                <a:latin typeface="Arial" panose="020B0604020202020204" pitchFamily="34" charset="0"/>
                <a:cs typeface="Arial" panose="020B0604020202020204" pitchFamily="34" charset="0"/>
              </a:rPr>
              <a:t>Plan with effort, steps at the base</a:t>
            </a:r>
            <a:endParaRPr lang="en-IN" sz="2000" b="1" dirty="0">
              <a:solidFill>
                <a:schemeClr val="bg1"/>
              </a:solidFill>
              <a:latin typeface="Arial" panose="020B0604020202020204" pitchFamily="34" charset="0"/>
              <a:cs typeface="Arial" panose="020B0604020202020204" pitchFamily="34" charset="0"/>
            </a:endParaRPr>
          </a:p>
        </p:txBody>
      </p:sp>
      <p:sp>
        <p:nvSpPr>
          <p:cNvPr id="27" name="Arrow: Left 26">
            <a:extLst>
              <a:ext uri="{FF2B5EF4-FFF2-40B4-BE49-F238E27FC236}">
                <a16:creationId xmlns:a16="http://schemas.microsoft.com/office/drawing/2014/main" id="{538C7246-3C28-4531-B792-269BBD0748C5}"/>
              </a:ext>
            </a:extLst>
          </p:cNvPr>
          <p:cNvSpPr/>
          <p:nvPr/>
        </p:nvSpPr>
        <p:spPr>
          <a:xfrm>
            <a:off x="152400" y="2895600"/>
            <a:ext cx="8804275" cy="575230"/>
          </a:xfrm>
          <a:prstGeom prst="leftArrow">
            <a:avLst/>
          </a:prstGeom>
          <a:solidFill>
            <a:srgbClr val="00206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IN" altLang="en-US" sz="2000" b="1" dirty="0">
                <a:solidFill>
                  <a:schemeClr val="accent5">
                    <a:lumMod val="60000"/>
                    <a:lumOff val="40000"/>
                  </a:schemeClr>
                </a:solidFill>
                <a:latin typeface="Arial" panose="020B0604020202020204" pitchFamily="34" charset="0"/>
                <a:cs typeface="Arial" panose="020B0604020202020204" pitchFamily="34" charset="0"/>
              </a:rPr>
              <a:t>Understand basic aspiration and plan the effort with that clarity</a:t>
            </a:r>
            <a:endParaRPr lang="en-IN" sz="2000" b="1" dirty="0">
              <a:solidFill>
                <a:schemeClr val="accent5">
                  <a:lumMod val="60000"/>
                  <a:lumOff val="40000"/>
                </a:schemeClr>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B9F558D3-9D79-41A4-972D-ED37B017696A}"/>
              </a:ext>
            </a:extLst>
          </p:cNvPr>
          <p:cNvSpPr>
            <a:spLocks noChangeArrowheads="1"/>
          </p:cNvSpPr>
          <p:nvPr/>
        </p:nvSpPr>
        <p:spPr bwMode="auto">
          <a:xfrm>
            <a:off x="9601200" y="2971800"/>
            <a:ext cx="2362200" cy="369332"/>
          </a:xfrm>
          <a:prstGeom prst="rect">
            <a:avLst/>
          </a:prstGeom>
          <a:solidFill>
            <a:srgbClr val="FFC000"/>
          </a:solidFill>
          <a:ln w="9525">
            <a:noFill/>
            <a:miter lim="800000"/>
            <a:headEnd/>
            <a:tailEnd/>
          </a:ln>
          <a:scene3d>
            <a:camera prst="orthographicFront"/>
            <a:lightRig rig="threePt" dir="t"/>
          </a:scene3d>
          <a:sp3d>
            <a:bevelT w="165100" prst="coolSlant"/>
          </a:sp3d>
        </p:spPr>
        <p:txBody>
          <a:bodyPr>
            <a:spAutoFit/>
          </a:bodyPr>
          <a:lstStyle/>
          <a:p>
            <a:pPr algn="ctr">
              <a:defRPr/>
            </a:pPr>
            <a:r>
              <a:rPr lang="en-US" altLang="en-US" dirty="0"/>
              <a:t>Basic Aspiration</a:t>
            </a:r>
          </a:p>
        </p:txBody>
      </p:sp>
      <p:sp>
        <p:nvSpPr>
          <p:cNvPr id="21525" name="TextBox 15">
            <a:extLst>
              <a:ext uri="{FF2B5EF4-FFF2-40B4-BE49-F238E27FC236}">
                <a16:creationId xmlns:a16="http://schemas.microsoft.com/office/drawing/2014/main" id="{5EFD4D90-1D03-4406-980B-BE70557FB6FC}"/>
              </a:ext>
            </a:extLst>
          </p:cNvPr>
          <p:cNvSpPr txBox="1">
            <a:spLocks noChangeArrowheads="1"/>
          </p:cNvSpPr>
          <p:nvPr/>
        </p:nvSpPr>
        <p:spPr bwMode="auto">
          <a:xfrm>
            <a:off x="381000" y="3556556"/>
            <a:ext cx="11429999"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buFont typeface="Symbol" pitchFamily="18" charset="2"/>
              <a:buNone/>
              <a:defRPr/>
            </a:pPr>
            <a:r>
              <a:rPr lang="en-US" altLang="en-US" b="1" dirty="0"/>
              <a:t>The basic human aspiration is for the continuity of happiness and prosperity</a:t>
            </a:r>
          </a:p>
          <a:p>
            <a:pPr marL="0" indent="0">
              <a:buFont typeface="Symbol" pitchFamily="18" charset="2"/>
              <a:buNone/>
              <a:defRPr/>
            </a:pPr>
            <a:r>
              <a:rPr lang="en-US" altLang="en-US" dirty="0"/>
              <a:t>We are making effort to </a:t>
            </a:r>
            <a:r>
              <a:rPr lang="en-US" altLang="en-US" dirty="0" err="1"/>
              <a:t>realise</a:t>
            </a:r>
            <a:r>
              <a:rPr lang="en-US" altLang="en-US" dirty="0"/>
              <a:t> our aspirations</a:t>
            </a:r>
          </a:p>
          <a:p>
            <a:pPr marL="0" indent="0">
              <a:buFont typeface="Symbol" pitchFamily="18" charset="2"/>
              <a:buNone/>
              <a:defRPr/>
            </a:pPr>
            <a:r>
              <a:rPr lang="en-US" altLang="en-US" dirty="0"/>
              <a:t>(yet, there are problems, so we are trying to resolve them also)</a:t>
            </a:r>
          </a:p>
          <a:p>
            <a:pPr marL="0" indent="0">
              <a:buFont typeface="Symbol" pitchFamily="18" charset="2"/>
              <a:buNone/>
              <a:defRPr/>
            </a:pPr>
            <a:endParaRPr lang="en-US" altLang="en-US" dirty="0"/>
          </a:p>
          <a:p>
            <a:pPr marL="0" indent="0">
              <a:buFont typeface="Symbol" pitchFamily="18" charset="2"/>
              <a:buNone/>
              <a:defRPr/>
            </a:pPr>
            <a:r>
              <a:rPr lang="en-US" altLang="en-US" b="1" dirty="0"/>
              <a:t>Essential to fulfil our basic aspiration</a:t>
            </a:r>
          </a:p>
          <a:p>
            <a:pPr lvl="1">
              <a:buFontTx/>
              <a:buChar char="-"/>
              <a:defRPr/>
            </a:pPr>
            <a:r>
              <a:rPr lang="en-US" altLang="en-US" dirty="0"/>
              <a:t>Understand our basic aspiration (continuous happiness and prosperity)</a:t>
            </a:r>
          </a:p>
          <a:p>
            <a:pPr lvl="1">
              <a:buFontTx/>
              <a:buChar char="-"/>
              <a:defRPr/>
            </a:pPr>
            <a:r>
              <a:rPr lang="en-US" altLang="en-US" dirty="0"/>
              <a:t>Understand the program to fulfil our basic aspiration</a:t>
            </a:r>
          </a:p>
          <a:p>
            <a:pPr lvl="1">
              <a:buFontTx/>
              <a:buChar char="-"/>
              <a:defRPr/>
            </a:pPr>
            <a:r>
              <a:rPr lang="en-US" altLang="en-US" dirty="0"/>
              <a:t>Make focused effort for it (plan the steps with clarity of our basic aspiration…)</a:t>
            </a:r>
          </a:p>
          <a:p>
            <a:pPr marL="0" indent="0">
              <a:buFont typeface="Symbol" pitchFamily="18" charset="2"/>
              <a:buNone/>
              <a:defRPr/>
            </a:pPr>
            <a:endParaRPr lang="en-US" altLang="en-US" sz="1400" b="1" dirty="0"/>
          </a:p>
          <a:p>
            <a:pPr marL="0" indent="0">
              <a:buFont typeface="Symbol" pitchFamily="18" charset="2"/>
              <a:buNone/>
              <a:defRPr/>
            </a:pPr>
            <a:r>
              <a:rPr lang="en-US" altLang="en-US" b="1" dirty="0"/>
              <a:t>There are multiple steps, ways to fulfil our basic aspiration</a:t>
            </a:r>
          </a:p>
          <a:p>
            <a:pPr marL="0" indent="0">
              <a:buFont typeface="Symbol" pitchFamily="18" charset="2"/>
              <a:buNone/>
              <a:defRPr/>
            </a:pPr>
            <a:r>
              <a:rPr lang="en-US" altLang="en-US" b="1" dirty="0"/>
              <a:t>If one way is closed, we can always pick another way</a:t>
            </a:r>
          </a:p>
        </p:txBody>
      </p:sp>
      <p:grpSp>
        <p:nvGrpSpPr>
          <p:cNvPr id="3" name="Group 2">
            <a:extLst>
              <a:ext uri="{FF2B5EF4-FFF2-40B4-BE49-F238E27FC236}">
                <a16:creationId xmlns:a16="http://schemas.microsoft.com/office/drawing/2014/main" id="{06E1E1BF-BAA6-4A9E-B53C-2821C545C33A}"/>
              </a:ext>
            </a:extLst>
          </p:cNvPr>
          <p:cNvGrpSpPr>
            <a:grpSpLocks/>
          </p:cNvGrpSpPr>
          <p:nvPr/>
        </p:nvGrpSpPr>
        <p:grpSpPr bwMode="auto">
          <a:xfrm>
            <a:off x="2438400" y="820738"/>
            <a:ext cx="325438" cy="728662"/>
            <a:chOff x="1778000" y="0"/>
            <a:chExt cx="325438" cy="728663"/>
          </a:xfrm>
        </p:grpSpPr>
        <p:sp>
          <p:nvSpPr>
            <p:cNvPr id="17" name="Right Arrow 10">
              <a:extLst>
                <a:ext uri="{FF2B5EF4-FFF2-40B4-BE49-F238E27FC236}">
                  <a16:creationId xmlns:a16="http://schemas.microsoft.com/office/drawing/2014/main" id="{1F2CA734-C4DA-47CD-BA0A-5DF8651AE5E3}"/>
                </a:ext>
              </a:extLst>
            </p:cNvPr>
            <p:cNvSpPr/>
            <p:nvPr/>
          </p:nvSpPr>
          <p:spPr>
            <a:xfrm>
              <a:off x="1814513" y="396876"/>
              <a:ext cx="274637" cy="33178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sp>
          <p:nvSpPr>
            <p:cNvPr id="21537" name="TextBox 3">
              <a:extLst>
                <a:ext uri="{FF2B5EF4-FFF2-40B4-BE49-F238E27FC236}">
                  <a16:creationId xmlns:a16="http://schemas.microsoft.com/office/drawing/2014/main" id="{B071B3AF-C8D2-4197-944B-F8E4ED6B9832}"/>
                </a:ext>
              </a:extLst>
            </p:cNvPr>
            <p:cNvSpPr txBox="1">
              <a:spLocks noChangeArrowheads="1"/>
            </p:cNvSpPr>
            <p:nvPr/>
          </p:nvSpPr>
          <p:spPr bwMode="auto">
            <a:xfrm>
              <a:off x="1778000" y="0"/>
              <a:ext cx="325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b="1" dirty="0">
                  <a:solidFill>
                    <a:srgbClr val="FF0000"/>
                  </a:solidFill>
                </a:rPr>
                <a:t>?</a:t>
              </a:r>
            </a:p>
          </p:txBody>
        </p:sp>
      </p:grpSp>
      <p:grpSp>
        <p:nvGrpSpPr>
          <p:cNvPr id="20" name="Group 19">
            <a:extLst>
              <a:ext uri="{FF2B5EF4-FFF2-40B4-BE49-F238E27FC236}">
                <a16:creationId xmlns:a16="http://schemas.microsoft.com/office/drawing/2014/main" id="{DAB8E029-9AC6-41D7-BC11-DA4BA397B0E7}"/>
              </a:ext>
            </a:extLst>
          </p:cNvPr>
          <p:cNvGrpSpPr>
            <a:grpSpLocks/>
          </p:cNvGrpSpPr>
          <p:nvPr/>
        </p:nvGrpSpPr>
        <p:grpSpPr bwMode="auto">
          <a:xfrm>
            <a:off x="5181600" y="820738"/>
            <a:ext cx="466725" cy="728662"/>
            <a:chOff x="1778000" y="0"/>
            <a:chExt cx="466795" cy="728663"/>
          </a:xfrm>
        </p:grpSpPr>
        <p:sp>
          <p:nvSpPr>
            <p:cNvPr id="21" name="Right Arrow 10">
              <a:extLst>
                <a:ext uri="{FF2B5EF4-FFF2-40B4-BE49-F238E27FC236}">
                  <a16:creationId xmlns:a16="http://schemas.microsoft.com/office/drawing/2014/main" id="{515D5C41-C228-446A-8994-5F6323ED703E}"/>
                </a:ext>
              </a:extLst>
            </p:cNvPr>
            <p:cNvSpPr/>
            <p:nvPr/>
          </p:nvSpPr>
          <p:spPr>
            <a:xfrm>
              <a:off x="1874853" y="396876"/>
              <a:ext cx="273091" cy="33178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sp>
          <p:nvSpPr>
            <p:cNvPr id="21535" name="TextBox 3">
              <a:extLst>
                <a:ext uri="{FF2B5EF4-FFF2-40B4-BE49-F238E27FC236}">
                  <a16:creationId xmlns:a16="http://schemas.microsoft.com/office/drawing/2014/main" id="{2484B30D-540E-4C30-A628-6E3B29081EA9}"/>
                </a:ext>
              </a:extLst>
            </p:cNvPr>
            <p:cNvSpPr txBox="1">
              <a:spLocks noChangeArrowheads="1"/>
            </p:cNvSpPr>
            <p:nvPr/>
          </p:nvSpPr>
          <p:spPr bwMode="auto">
            <a:xfrm>
              <a:off x="1778000" y="0"/>
              <a:ext cx="466795" cy="3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b="1">
                  <a:solidFill>
                    <a:srgbClr val="FF0000"/>
                  </a:solidFill>
                </a:rPr>
                <a:t>??</a:t>
              </a:r>
            </a:p>
          </p:txBody>
        </p:sp>
      </p:grpSp>
      <p:grpSp>
        <p:nvGrpSpPr>
          <p:cNvPr id="31" name="Group 30">
            <a:extLst>
              <a:ext uri="{FF2B5EF4-FFF2-40B4-BE49-F238E27FC236}">
                <a16:creationId xmlns:a16="http://schemas.microsoft.com/office/drawing/2014/main" id="{3ACE92DA-39CB-444B-8AD4-A3708500483C}"/>
              </a:ext>
            </a:extLst>
          </p:cNvPr>
          <p:cNvGrpSpPr>
            <a:grpSpLocks/>
          </p:cNvGrpSpPr>
          <p:nvPr/>
        </p:nvGrpSpPr>
        <p:grpSpPr bwMode="auto">
          <a:xfrm>
            <a:off x="8610600" y="820738"/>
            <a:ext cx="608013" cy="728662"/>
            <a:chOff x="1695450" y="0"/>
            <a:chExt cx="607859" cy="728663"/>
          </a:xfrm>
        </p:grpSpPr>
        <p:sp>
          <p:nvSpPr>
            <p:cNvPr id="32" name="Right Arrow 10">
              <a:extLst>
                <a:ext uri="{FF2B5EF4-FFF2-40B4-BE49-F238E27FC236}">
                  <a16:creationId xmlns:a16="http://schemas.microsoft.com/office/drawing/2014/main" id="{B548F366-97A8-43FF-97AD-97D876F25E61}"/>
                </a:ext>
              </a:extLst>
            </p:cNvPr>
            <p:cNvSpPr/>
            <p:nvPr/>
          </p:nvSpPr>
          <p:spPr>
            <a:xfrm>
              <a:off x="1862096" y="396876"/>
              <a:ext cx="274567" cy="33178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sp>
          <p:nvSpPr>
            <p:cNvPr id="21533" name="TextBox 3">
              <a:extLst>
                <a:ext uri="{FF2B5EF4-FFF2-40B4-BE49-F238E27FC236}">
                  <a16:creationId xmlns:a16="http://schemas.microsoft.com/office/drawing/2014/main" id="{8E1CD35B-35CA-4E22-A40E-1C674D5494D5}"/>
                </a:ext>
              </a:extLst>
            </p:cNvPr>
            <p:cNvSpPr txBox="1">
              <a:spLocks noChangeArrowheads="1"/>
            </p:cNvSpPr>
            <p:nvPr/>
          </p:nvSpPr>
          <p:spPr bwMode="auto">
            <a:xfrm>
              <a:off x="1695450" y="0"/>
              <a:ext cx="607859" cy="3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b="1">
                  <a:solidFill>
                    <a:srgbClr val="FF0000"/>
                  </a:solidFill>
                </a:rPr>
                <a:t>???</a:t>
              </a:r>
            </a:p>
          </p:txBody>
        </p:sp>
      </p:grpSp>
      <p:sp>
        <p:nvSpPr>
          <p:cNvPr id="36" name="Right Arrow 20">
            <a:extLst>
              <a:ext uri="{FF2B5EF4-FFF2-40B4-BE49-F238E27FC236}">
                <a16:creationId xmlns:a16="http://schemas.microsoft.com/office/drawing/2014/main" id="{9FA53803-D7B6-4DEE-880E-2328FAC14B87}"/>
              </a:ext>
            </a:extLst>
          </p:cNvPr>
          <p:cNvSpPr/>
          <p:nvPr/>
        </p:nvSpPr>
        <p:spPr>
          <a:xfrm rot="10800000">
            <a:off x="8464550" y="2697163"/>
            <a:ext cx="731838" cy="322262"/>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rgbClr val="FF5050"/>
              </a:solidFill>
            </a:endParaRPr>
          </a:p>
        </p:txBody>
      </p:sp>
      <p:sp>
        <p:nvSpPr>
          <p:cNvPr id="37" name="Right Arrow 20">
            <a:extLst>
              <a:ext uri="{FF2B5EF4-FFF2-40B4-BE49-F238E27FC236}">
                <a16:creationId xmlns:a16="http://schemas.microsoft.com/office/drawing/2014/main" id="{45EF134B-3669-4678-A661-E3A0C4CC1E1D}"/>
              </a:ext>
            </a:extLst>
          </p:cNvPr>
          <p:cNvSpPr/>
          <p:nvPr/>
        </p:nvSpPr>
        <p:spPr>
          <a:xfrm rot="10800000">
            <a:off x="5011738" y="2709863"/>
            <a:ext cx="731837" cy="322262"/>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rgbClr val="FF5050"/>
              </a:solidFill>
            </a:endParaRPr>
          </a:p>
        </p:txBody>
      </p:sp>
      <p:sp>
        <p:nvSpPr>
          <p:cNvPr id="38" name="Right Arrow 20">
            <a:extLst>
              <a:ext uri="{FF2B5EF4-FFF2-40B4-BE49-F238E27FC236}">
                <a16:creationId xmlns:a16="http://schemas.microsoft.com/office/drawing/2014/main" id="{972F6437-F9E5-4CAD-88A0-B6EE159EE22F}"/>
              </a:ext>
            </a:extLst>
          </p:cNvPr>
          <p:cNvSpPr/>
          <p:nvPr/>
        </p:nvSpPr>
        <p:spPr>
          <a:xfrm rot="10800000">
            <a:off x="1954213" y="2697163"/>
            <a:ext cx="730250" cy="322262"/>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rgbClr val="FF5050"/>
              </a:solidFill>
            </a:endParaRPr>
          </a:p>
        </p:txBody>
      </p:sp>
      <p:grpSp>
        <p:nvGrpSpPr>
          <p:cNvPr id="28" name="Group 1">
            <a:extLst>
              <a:ext uri="{FF2B5EF4-FFF2-40B4-BE49-F238E27FC236}">
                <a16:creationId xmlns:a16="http://schemas.microsoft.com/office/drawing/2014/main" id="{6DD29402-BCBA-4C7B-9E78-70A5E14CF514}"/>
              </a:ext>
            </a:extLst>
          </p:cNvPr>
          <p:cNvGrpSpPr>
            <a:grpSpLocks/>
          </p:cNvGrpSpPr>
          <p:nvPr/>
        </p:nvGrpSpPr>
        <p:grpSpPr bwMode="auto">
          <a:xfrm>
            <a:off x="9677400" y="4876800"/>
            <a:ext cx="2425700" cy="646113"/>
            <a:chOff x="8610600" y="1905000"/>
            <a:chExt cx="2425700" cy="646113"/>
          </a:xfrm>
        </p:grpSpPr>
        <p:sp>
          <p:nvSpPr>
            <p:cNvPr id="29" name="TextBox 4">
              <a:extLst>
                <a:ext uri="{FF2B5EF4-FFF2-40B4-BE49-F238E27FC236}">
                  <a16:creationId xmlns:a16="http://schemas.microsoft.com/office/drawing/2014/main" id="{1C658565-0310-4C96-A60F-ED2623EC9C79}"/>
                </a:ext>
              </a:extLst>
            </p:cNvPr>
            <p:cNvSpPr txBox="1">
              <a:spLocks noChangeArrowheads="1"/>
            </p:cNvSpPr>
            <p:nvPr/>
          </p:nvSpPr>
          <p:spPr bwMode="auto">
            <a:xfrm>
              <a:off x="8915400" y="1905000"/>
              <a:ext cx="2120900" cy="64611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dirty="0"/>
                <a:t>UHV is intended to help us with this</a:t>
              </a:r>
            </a:p>
          </p:txBody>
        </p:sp>
        <p:sp>
          <p:nvSpPr>
            <p:cNvPr id="33" name="Left Brace 32">
              <a:extLst>
                <a:ext uri="{FF2B5EF4-FFF2-40B4-BE49-F238E27FC236}">
                  <a16:creationId xmlns:a16="http://schemas.microsoft.com/office/drawing/2014/main" id="{8FE66D6A-9D6B-4D67-90B3-A348F4BED4CF}"/>
                </a:ext>
              </a:extLst>
            </p:cNvPr>
            <p:cNvSpPr/>
            <p:nvPr/>
          </p:nvSpPr>
          <p:spPr>
            <a:xfrm flipH="1">
              <a:off x="8610600" y="1944688"/>
              <a:ext cx="228600" cy="582612"/>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n-IN"/>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1BA6296-9430-4C64-9F8B-3C5469258394}"/>
              </a:ext>
            </a:extLst>
          </p:cNvPr>
          <p:cNvSpPr>
            <a:spLocks noGrp="1"/>
          </p:cNvSpPr>
          <p:nvPr>
            <p:ph type="subTitle" idx="1"/>
          </p:nvPr>
        </p:nvSpPr>
        <p:spPr/>
        <p:txBody>
          <a:bodyPr/>
          <a:lstStyle/>
          <a:p>
            <a:pPr algn="ctr"/>
            <a:r>
              <a:rPr lang="en-US" dirty="0"/>
              <a:t>Setting the correct priorities in life</a:t>
            </a:r>
          </a:p>
        </p:txBody>
      </p:sp>
      <p:sp>
        <p:nvSpPr>
          <p:cNvPr id="9218" name="Title 10">
            <a:extLst>
              <a:ext uri="{FF2B5EF4-FFF2-40B4-BE49-F238E27FC236}">
                <a16:creationId xmlns:a16="http://schemas.microsoft.com/office/drawing/2014/main" id="{FDC75725-C539-41AE-B7BC-A971516C063C}"/>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dirty="0">
                <a:latin typeface="Arial" panose="020B0604020202020204" pitchFamily="34" charset="0"/>
                <a:cs typeface="Arial" panose="020B0604020202020204" pitchFamily="34" charset="0"/>
              </a:rPr>
              <a:t>   UHV-I</a:t>
            </a: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Session 3</a:t>
            </a: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Basic Human Aspiration</a:t>
            </a: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and its Fulfilment</a:t>
            </a:r>
            <a:endParaRPr lang="en-GB" altLang="en-US" sz="2200" dirty="0">
              <a:latin typeface="Arial" panose="020B0604020202020204" pitchFamily="34" charset="0"/>
              <a:cs typeface="Arial" panose="020B060402020202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AF7FB7AC-6EF0-4786-82FB-B1DAFD68E1F1}"/>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Basic Human Aspiration and Program for its Fulfilment</a:t>
            </a:r>
            <a:endParaRPr lang="en-GB" altLang="en-US"/>
          </a:p>
        </p:txBody>
      </p:sp>
      <p:sp>
        <p:nvSpPr>
          <p:cNvPr id="4" name="Rectangle 3">
            <a:extLst>
              <a:ext uri="{FF2B5EF4-FFF2-40B4-BE49-F238E27FC236}">
                <a16:creationId xmlns:a16="http://schemas.microsoft.com/office/drawing/2014/main" id="{D738C780-74B9-41BF-ACB1-2176513B72CD}"/>
              </a:ext>
            </a:extLst>
          </p:cNvPr>
          <p:cNvSpPr/>
          <p:nvPr/>
        </p:nvSpPr>
        <p:spPr bwMode="auto">
          <a:xfrm>
            <a:off x="2590800" y="3124200"/>
            <a:ext cx="2209800" cy="1676400"/>
          </a:xfrm>
          <a:prstGeom prst="rect">
            <a:avLst/>
          </a:prstGeom>
          <a:solidFill>
            <a:srgbClr val="4B008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srgbClr val="FFFFFF"/>
                </a:solidFill>
                <a:cs typeface="Arial" charset="0"/>
              </a:rPr>
              <a:t>RELATIONSHIP  (</a:t>
            </a:r>
            <a:r>
              <a:rPr lang="en-US" sz="3000" b="1" dirty="0">
                <a:solidFill>
                  <a:srgbClr val="FFFFFF"/>
                </a:solidFill>
                <a:latin typeface="Kruti Dev 042" pitchFamily="2" charset="0"/>
              </a:rPr>
              <a:t>laca/k</a:t>
            </a:r>
            <a:r>
              <a:rPr lang="en-US" sz="2400" b="1" dirty="0">
                <a:solidFill>
                  <a:srgbClr val="FFFFFF"/>
                </a:solidFill>
                <a:cs typeface="Arial" charset="0"/>
              </a:rPr>
              <a:t>)</a:t>
            </a:r>
            <a:endParaRPr lang="en-US" sz="2400" b="1" i="1" dirty="0">
              <a:solidFill>
                <a:srgbClr val="FFFFFF"/>
              </a:solidFill>
              <a:cs typeface="Arial" charset="0"/>
            </a:endParaRP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human being</a:t>
            </a:r>
            <a:endParaRPr lang="en-US" sz="2400" b="1" i="1" dirty="0">
              <a:solidFill>
                <a:srgbClr val="FFFFFF"/>
              </a:solidFill>
              <a:cs typeface="Arial" charset="0"/>
            </a:endParaRPr>
          </a:p>
        </p:txBody>
      </p:sp>
      <p:sp>
        <p:nvSpPr>
          <p:cNvPr id="5" name="Rectangle 5">
            <a:extLst>
              <a:ext uri="{FF2B5EF4-FFF2-40B4-BE49-F238E27FC236}">
                <a16:creationId xmlns:a16="http://schemas.microsoft.com/office/drawing/2014/main" id="{92516061-45FB-4297-802A-7A8BC955F78E}"/>
              </a:ext>
            </a:extLst>
          </p:cNvPr>
          <p:cNvSpPr/>
          <p:nvPr/>
        </p:nvSpPr>
        <p:spPr bwMode="auto">
          <a:xfrm>
            <a:off x="5562600" y="3124200"/>
            <a:ext cx="2667000" cy="1752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PHYSICAL FACILITY</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a:t>
            </a:r>
            <a:r>
              <a:rPr lang="en-US" sz="3000" b="1" dirty="0">
                <a:solidFill>
                  <a:srgbClr val="FFFFFF"/>
                </a:solidFill>
                <a:latin typeface="Kruti Dev 042" pitchFamily="2" charset="0"/>
              </a:rPr>
              <a:t>lqfo/kk</a:t>
            </a:r>
            <a:r>
              <a:rPr lang="en-US" sz="2400" b="1" dirty="0">
                <a:solidFill>
                  <a:srgbClr val="FFFFFF"/>
                </a:solidFill>
                <a:cs typeface="Arial" charset="0"/>
              </a:rPr>
              <a:t>)</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rest of nature</a:t>
            </a:r>
          </a:p>
        </p:txBody>
      </p:sp>
      <p:sp>
        <p:nvSpPr>
          <p:cNvPr id="6" name="Rectangle 5">
            <a:extLst>
              <a:ext uri="{FF2B5EF4-FFF2-40B4-BE49-F238E27FC236}">
                <a16:creationId xmlns:a16="http://schemas.microsoft.com/office/drawing/2014/main" id="{928D8D9E-7BA0-4154-B2A5-EEF69EB50FAA}"/>
              </a:ext>
            </a:extLst>
          </p:cNvPr>
          <p:cNvSpPr/>
          <p:nvPr/>
        </p:nvSpPr>
        <p:spPr bwMode="auto">
          <a:xfrm>
            <a:off x="3429000" y="990600"/>
            <a:ext cx="3733800" cy="1524000"/>
          </a:xfrm>
          <a:prstGeom prst="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RIGHT UNDERSTANDING</a:t>
            </a:r>
          </a:p>
          <a:p>
            <a:pPr algn="ctr">
              <a:lnSpc>
                <a:spcPct val="90000"/>
              </a:lnSpc>
              <a:spcBef>
                <a:spcPct val="20000"/>
              </a:spcBef>
              <a:buSzPct val="75000"/>
              <a:buFont typeface="Symbol" pitchFamily="18" charset="2"/>
              <a:buNone/>
              <a:defRPr/>
            </a:pPr>
            <a:r>
              <a:rPr lang="en-US" sz="2400" b="1" i="1" dirty="0">
                <a:solidFill>
                  <a:srgbClr val="FFFFFF"/>
                </a:solidFill>
                <a:cs typeface="Arial" charset="0"/>
              </a:rPr>
              <a:t>(</a:t>
            </a:r>
            <a:r>
              <a:rPr lang="en-US" sz="3000" b="1" dirty="0">
                <a:solidFill>
                  <a:srgbClr val="FFFFFF"/>
                </a:solidFill>
                <a:latin typeface="Kruti Dev 042" pitchFamily="2" charset="0"/>
              </a:rPr>
              <a:t>le&gt;</a:t>
            </a:r>
            <a:r>
              <a:rPr lang="en-US" sz="2400" b="1" i="1" dirty="0">
                <a:solidFill>
                  <a:srgbClr val="FFFFFF"/>
                </a:solidFill>
                <a:cs typeface="Arial" charset="0"/>
              </a:rPr>
              <a:t>)</a:t>
            </a:r>
          </a:p>
          <a:p>
            <a:pPr algn="ctr">
              <a:lnSpc>
                <a:spcPct val="90000"/>
              </a:lnSpc>
              <a:spcBef>
                <a:spcPct val="20000"/>
              </a:spcBef>
              <a:buSzPct val="75000"/>
              <a:defRPr/>
            </a:pPr>
            <a:r>
              <a:rPr lang="en-US" sz="2400" b="1" dirty="0">
                <a:solidFill>
                  <a:srgbClr val="FFFFFF"/>
                </a:solidFill>
                <a:cs typeface="Arial" charset="0"/>
              </a:rPr>
              <a:t>in the self</a:t>
            </a:r>
          </a:p>
        </p:txBody>
      </p:sp>
      <p:cxnSp>
        <p:nvCxnSpPr>
          <p:cNvPr id="53254" name="Straight Arrow Connector 15">
            <a:extLst>
              <a:ext uri="{FF2B5EF4-FFF2-40B4-BE49-F238E27FC236}">
                <a16:creationId xmlns:a16="http://schemas.microsoft.com/office/drawing/2014/main" id="{8970FF33-92A2-4764-A1F3-ED61C1988F6A}"/>
              </a:ext>
            </a:extLst>
          </p:cNvPr>
          <p:cNvCxnSpPr>
            <a:cxnSpLocks noChangeShapeType="1"/>
            <a:stCxn id="6" idx="2"/>
            <a:endCxn id="4" idx="0"/>
          </p:cNvCxnSpPr>
          <p:nvPr/>
        </p:nvCxnSpPr>
        <p:spPr bwMode="auto">
          <a:xfrm flipH="1">
            <a:off x="3695700" y="2527300"/>
            <a:ext cx="1600200" cy="584200"/>
          </a:xfrm>
          <a:prstGeom prst="straightConnector1">
            <a:avLst/>
          </a:prstGeom>
          <a:noFill/>
          <a:ln w="38100" algn="ctr">
            <a:solidFill>
              <a:srgbClr val="4B0082"/>
            </a:solidFill>
            <a:round/>
            <a:headEnd/>
            <a:tailEnd type="arrow" w="med" len="med"/>
          </a:ln>
          <a:extLst>
            <a:ext uri="{909E8E84-426E-40DD-AFC4-6F175D3DCCD1}">
              <a14:hiddenFill xmlns:a14="http://schemas.microsoft.com/office/drawing/2010/main">
                <a:noFill/>
              </a14:hiddenFill>
            </a:ext>
          </a:extLst>
        </p:spPr>
      </p:cxnSp>
      <p:cxnSp>
        <p:nvCxnSpPr>
          <p:cNvPr id="8" name="Straight Arrow Connector 7">
            <a:extLst>
              <a:ext uri="{FF2B5EF4-FFF2-40B4-BE49-F238E27FC236}">
                <a16:creationId xmlns:a16="http://schemas.microsoft.com/office/drawing/2014/main" id="{7FC12D7D-E17C-431B-8400-7E243A9F64A8}"/>
              </a:ext>
            </a:extLst>
          </p:cNvPr>
          <p:cNvCxnSpPr>
            <a:cxnSpLocks/>
            <a:stCxn id="4" idx="2"/>
            <a:endCxn id="53256" idx="0"/>
          </p:cNvCxnSpPr>
          <p:nvPr/>
        </p:nvCxnSpPr>
        <p:spPr bwMode="auto">
          <a:xfrm flipH="1">
            <a:off x="3687763" y="4800600"/>
            <a:ext cx="7937" cy="914400"/>
          </a:xfrm>
          <a:prstGeom prst="straightConnector1">
            <a:avLst/>
          </a:prstGeom>
          <a:ln w="38100">
            <a:solidFill>
              <a:srgbClr val="4B0082"/>
            </a:solidFill>
            <a:tailEnd type="arrow"/>
          </a:ln>
        </p:spPr>
        <p:style>
          <a:lnRef idx="1">
            <a:schemeClr val="accent1"/>
          </a:lnRef>
          <a:fillRef idx="0">
            <a:schemeClr val="accent1"/>
          </a:fillRef>
          <a:effectRef idx="0">
            <a:schemeClr val="accent1"/>
          </a:effectRef>
          <a:fontRef idx="minor">
            <a:schemeClr val="tx1"/>
          </a:fontRef>
        </p:style>
      </p:cxnSp>
      <p:sp>
        <p:nvSpPr>
          <p:cNvPr id="53256" name="TextBox 20">
            <a:extLst>
              <a:ext uri="{FF2B5EF4-FFF2-40B4-BE49-F238E27FC236}">
                <a16:creationId xmlns:a16="http://schemas.microsoft.com/office/drawing/2014/main" id="{F2641137-C55B-4006-8AE5-7C7ED1E06F32}"/>
              </a:ext>
            </a:extLst>
          </p:cNvPr>
          <p:cNvSpPr txBox="1">
            <a:spLocks noChangeArrowheads="1"/>
          </p:cNvSpPr>
          <p:nvPr/>
        </p:nvSpPr>
        <p:spPr bwMode="auto">
          <a:xfrm>
            <a:off x="1752600" y="5715000"/>
            <a:ext cx="386873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7030A0"/>
                </a:solidFill>
              </a:rPr>
              <a:t>MUTUAL HAPPINESS</a:t>
            </a:r>
          </a:p>
          <a:p>
            <a:pPr algn="ctr">
              <a:lnSpc>
                <a:spcPct val="90000"/>
              </a:lnSpc>
              <a:spcBef>
                <a:spcPct val="20000"/>
              </a:spcBef>
              <a:buSzPct val="75000"/>
              <a:buFont typeface="Symbol" panose="05050102010706020507" pitchFamily="18" charset="2"/>
              <a:buNone/>
            </a:pPr>
            <a:r>
              <a:rPr lang="en-US" altLang="en-US" sz="2800" b="1" i="1">
                <a:solidFill>
                  <a:srgbClr val="7030A0"/>
                </a:solidFill>
              </a:rPr>
              <a:t>(</a:t>
            </a:r>
            <a:r>
              <a:rPr lang="en-US" altLang="en-US" sz="3600" b="1">
                <a:solidFill>
                  <a:srgbClr val="800080"/>
                </a:solidFill>
                <a:latin typeface="Kruti Dev 042" pitchFamily="2" charset="0"/>
              </a:rPr>
              <a:t>mHk; lq[k</a:t>
            </a:r>
            <a:r>
              <a:rPr lang="en-US" altLang="en-US" sz="2800" b="1" i="1">
                <a:solidFill>
                  <a:srgbClr val="7030A0"/>
                </a:solidFill>
              </a:rPr>
              <a:t>)</a:t>
            </a:r>
          </a:p>
        </p:txBody>
      </p:sp>
      <p:cxnSp>
        <p:nvCxnSpPr>
          <p:cNvPr id="53257" name="Straight Arrow Connector 9">
            <a:extLst>
              <a:ext uri="{FF2B5EF4-FFF2-40B4-BE49-F238E27FC236}">
                <a16:creationId xmlns:a16="http://schemas.microsoft.com/office/drawing/2014/main" id="{5D52EB05-A462-41DE-8EEA-D085970A46D8}"/>
              </a:ext>
            </a:extLst>
          </p:cNvPr>
          <p:cNvCxnSpPr>
            <a:cxnSpLocks noChangeShapeType="1"/>
            <a:stCxn id="6" idx="2"/>
            <a:endCxn id="5" idx="0"/>
          </p:cNvCxnSpPr>
          <p:nvPr/>
        </p:nvCxnSpPr>
        <p:spPr bwMode="auto">
          <a:xfrm>
            <a:off x="5295900" y="2527300"/>
            <a:ext cx="1600200" cy="584200"/>
          </a:xfrm>
          <a:prstGeom prst="straightConnector1">
            <a:avLst/>
          </a:prstGeom>
          <a:noFill/>
          <a:ln w="38100" algn="ctr">
            <a:solidFill>
              <a:srgbClr val="0046AD"/>
            </a:solidFill>
            <a:round/>
            <a:headEnd/>
            <a:tailEnd type="arrow" w="med" len="med"/>
          </a:ln>
          <a:extLst>
            <a:ext uri="{909E8E84-426E-40DD-AFC4-6F175D3DCCD1}">
              <a14:hiddenFill xmlns:a14="http://schemas.microsoft.com/office/drawing/2010/main">
                <a:noFill/>
              </a14:hiddenFill>
            </a:ext>
          </a:extLst>
        </p:spPr>
      </p:cxnSp>
      <p:cxnSp>
        <p:nvCxnSpPr>
          <p:cNvPr id="53258" name="Straight Arrow Connector 19">
            <a:extLst>
              <a:ext uri="{FF2B5EF4-FFF2-40B4-BE49-F238E27FC236}">
                <a16:creationId xmlns:a16="http://schemas.microsoft.com/office/drawing/2014/main" id="{A752127C-D27E-4CDE-8E95-8C480535D5BE}"/>
              </a:ext>
            </a:extLst>
          </p:cNvPr>
          <p:cNvCxnSpPr>
            <a:cxnSpLocks noChangeShapeType="1"/>
            <a:endCxn id="53259" idx="0"/>
          </p:cNvCxnSpPr>
          <p:nvPr/>
        </p:nvCxnSpPr>
        <p:spPr bwMode="auto">
          <a:xfrm rot="5400000">
            <a:off x="7275513" y="5294312"/>
            <a:ext cx="838200" cy="3175"/>
          </a:xfrm>
          <a:prstGeom prst="straightConnector1">
            <a:avLst/>
          </a:prstGeom>
          <a:noFill/>
          <a:ln w="38100" algn="ctr">
            <a:solidFill>
              <a:srgbClr val="0046AD"/>
            </a:solidFill>
            <a:round/>
            <a:headEnd/>
            <a:tailEnd type="arrow" w="med" len="med"/>
          </a:ln>
          <a:extLst>
            <a:ext uri="{909E8E84-426E-40DD-AFC4-6F175D3DCCD1}">
              <a14:hiddenFill xmlns:a14="http://schemas.microsoft.com/office/drawing/2010/main">
                <a:noFill/>
              </a14:hiddenFill>
            </a:ext>
          </a:extLst>
        </p:spPr>
      </p:cxnSp>
      <p:sp>
        <p:nvSpPr>
          <p:cNvPr id="53259" name="TextBox 21">
            <a:extLst>
              <a:ext uri="{FF2B5EF4-FFF2-40B4-BE49-F238E27FC236}">
                <a16:creationId xmlns:a16="http://schemas.microsoft.com/office/drawing/2014/main" id="{68AF1C02-5136-401B-8A45-898B5BC65EF8}"/>
              </a:ext>
            </a:extLst>
          </p:cNvPr>
          <p:cNvSpPr txBox="1">
            <a:spLocks noChangeArrowheads="1"/>
          </p:cNvSpPr>
          <p:nvPr/>
        </p:nvSpPr>
        <p:spPr bwMode="auto">
          <a:xfrm>
            <a:off x="5638800" y="5715000"/>
            <a:ext cx="410686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0000FF"/>
                </a:solidFill>
              </a:rPr>
              <a:t>MUTUAL PROSPERITY</a:t>
            </a:r>
          </a:p>
          <a:p>
            <a:pPr algn="ctr">
              <a:lnSpc>
                <a:spcPct val="90000"/>
              </a:lnSpc>
              <a:spcBef>
                <a:spcPct val="20000"/>
              </a:spcBef>
              <a:buSzPct val="75000"/>
            </a:pPr>
            <a:r>
              <a:rPr lang="en-US" altLang="en-US" sz="2800" b="1" i="1">
                <a:solidFill>
                  <a:srgbClr val="0000FF"/>
                </a:solidFill>
              </a:rPr>
              <a:t>(</a:t>
            </a:r>
            <a:r>
              <a:rPr lang="en-US" altLang="en-US" sz="3600" b="1">
                <a:solidFill>
                  <a:srgbClr val="0000FF"/>
                </a:solidFill>
                <a:latin typeface="Kruti Dev 042" pitchFamily="2" charset="0"/>
              </a:rPr>
              <a:t>mHk; le`f)</a:t>
            </a:r>
            <a:r>
              <a:rPr lang="en-US" altLang="en-US" sz="2800" b="1" i="1">
                <a:solidFill>
                  <a:srgbClr val="0000FF"/>
                </a:solidFill>
              </a:rPr>
              <a:t>)</a:t>
            </a:r>
          </a:p>
        </p:txBody>
      </p:sp>
      <p:sp>
        <p:nvSpPr>
          <p:cNvPr id="13" name="Oval 12">
            <a:extLst>
              <a:ext uri="{FF2B5EF4-FFF2-40B4-BE49-F238E27FC236}">
                <a16:creationId xmlns:a16="http://schemas.microsoft.com/office/drawing/2014/main" id="{B6E0D984-113E-40A2-96FF-4D596FD2B273}"/>
              </a:ext>
            </a:extLst>
          </p:cNvPr>
          <p:cNvSpPr/>
          <p:nvPr/>
        </p:nvSpPr>
        <p:spPr bwMode="auto">
          <a:xfrm>
            <a:off x="5410200" y="2916238"/>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3</a:t>
            </a:r>
          </a:p>
        </p:txBody>
      </p:sp>
      <p:sp>
        <p:nvSpPr>
          <p:cNvPr id="15" name="Oval 14">
            <a:extLst>
              <a:ext uri="{FF2B5EF4-FFF2-40B4-BE49-F238E27FC236}">
                <a16:creationId xmlns:a16="http://schemas.microsoft.com/office/drawing/2014/main" id="{CC306992-8544-44AB-AAE1-721EB58321DB}"/>
              </a:ext>
            </a:extLst>
          </p:cNvPr>
          <p:cNvSpPr/>
          <p:nvPr/>
        </p:nvSpPr>
        <p:spPr bwMode="auto">
          <a:xfrm>
            <a:off x="2209800" y="28956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sp>
        <p:nvSpPr>
          <p:cNvPr id="17" name="Oval 16">
            <a:extLst>
              <a:ext uri="{FF2B5EF4-FFF2-40B4-BE49-F238E27FC236}">
                <a16:creationId xmlns:a16="http://schemas.microsoft.com/office/drawing/2014/main" id="{602F56BD-A5F6-4E1C-B9A3-8F8BC1D96A24}"/>
              </a:ext>
            </a:extLst>
          </p:cNvPr>
          <p:cNvSpPr/>
          <p:nvPr/>
        </p:nvSpPr>
        <p:spPr bwMode="auto">
          <a:xfrm>
            <a:off x="1524000" y="762000"/>
            <a:ext cx="7772400" cy="4953000"/>
          </a:xfrm>
          <a:prstGeom prst="ellipse">
            <a:avLst/>
          </a:prstGeom>
          <a:noFill/>
          <a:ln w="76200">
            <a:solidFill>
              <a:srgbClr val="4B00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14" name="Oval 5">
            <a:extLst>
              <a:ext uri="{FF2B5EF4-FFF2-40B4-BE49-F238E27FC236}">
                <a16:creationId xmlns:a16="http://schemas.microsoft.com/office/drawing/2014/main" id="{55A0460F-8A45-4237-9D6D-CFBD4CBC8973}"/>
              </a:ext>
            </a:extLst>
          </p:cNvPr>
          <p:cNvSpPr/>
          <p:nvPr/>
        </p:nvSpPr>
        <p:spPr bwMode="auto">
          <a:xfrm>
            <a:off x="3257550" y="11430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45072" name="TextBox 17">
            <a:extLst>
              <a:ext uri="{FF2B5EF4-FFF2-40B4-BE49-F238E27FC236}">
                <a16:creationId xmlns:a16="http://schemas.microsoft.com/office/drawing/2014/main" id="{CB1F8BE4-09FD-4BD2-8A36-2282F794CEFE}"/>
              </a:ext>
            </a:extLst>
          </p:cNvPr>
          <p:cNvSpPr txBox="1">
            <a:spLocks noChangeArrowheads="1"/>
          </p:cNvSpPr>
          <p:nvPr/>
        </p:nvSpPr>
        <p:spPr bwMode="auto">
          <a:xfrm>
            <a:off x="8494713" y="914400"/>
            <a:ext cx="3471862" cy="2032000"/>
          </a:xfrm>
          <a:prstGeom prst="rect">
            <a:avLst/>
          </a:prstGeom>
          <a:solidFill>
            <a:schemeClr val="bg1"/>
          </a:solidFill>
          <a:ln>
            <a:noFill/>
          </a:ln>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dirty="0">
                <a:solidFill>
                  <a:prstClr val="black"/>
                </a:solidFill>
              </a:rPr>
              <a:t>Understanding Harmony:</a:t>
            </a:r>
          </a:p>
          <a:p>
            <a:pPr eaLnBrk="1" hangingPunct="1">
              <a:buFontTx/>
              <a:buChar char="-"/>
              <a:defRPr/>
            </a:pPr>
            <a:r>
              <a:rPr lang="en-US" altLang="en-US" dirty="0">
                <a:solidFill>
                  <a:prstClr val="black"/>
                </a:solidFill>
              </a:rPr>
              <a:t>Harmony in Human Being</a:t>
            </a:r>
          </a:p>
          <a:p>
            <a:pPr eaLnBrk="1" hangingPunct="1">
              <a:buFontTx/>
              <a:buChar char="-"/>
              <a:defRPr/>
            </a:pPr>
            <a:r>
              <a:rPr lang="en-US" altLang="en-US" dirty="0">
                <a:solidFill>
                  <a:prstClr val="black"/>
                </a:solidFill>
              </a:rPr>
              <a:t>Harmony in  Family</a:t>
            </a:r>
          </a:p>
          <a:p>
            <a:pPr eaLnBrk="1" hangingPunct="1">
              <a:buFontTx/>
              <a:buChar char="-"/>
              <a:defRPr/>
            </a:pPr>
            <a:r>
              <a:rPr lang="en-US" altLang="en-US" dirty="0">
                <a:solidFill>
                  <a:prstClr val="black"/>
                </a:solidFill>
              </a:rPr>
              <a:t>Harmony in  Society</a:t>
            </a:r>
          </a:p>
          <a:p>
            <a:pPr eaLnBrk="1" hangingPunct="1">
              <a:buFontTx/>
              <a:buChar char="-"/>
              <a:defRPr/>
            </a:pPr>
            <a:r>
              <a:rPr lang="en-US" altLang="en-US" dirty="0">
                <a:solidFill>
                  <a:prstClr val="black"/>
                </a:solidFill>
              </a:rPr>
              <a:t>Harmony in Nature/Existence</a:t>
            </a:r>
          </a:p>
          <a:p>
            <a:pPr marL="0" indent="0" algn="r" eaLnBrk="1" hangingPunct="1">
              <a:defRPr/>
            </a:pPr>
            <a:r>
              <a:rPr lang="en-US" altLang="en-US" b="1" dirty="0">
                <a:solidFill>
                  <a:prstClr val="black"/>
                </a:solidFill>
              </a:rPr>
              <a:t>VALUES</a:t>
            </a:r>
          </a:p>
        </p:txBody>
      </p:sp>
      <p:sp>
        <p:nvSpPr>
          <p:cNvPr id="45073" name="TextBox 17">
            <a:extLst>
              <a:ext uri="{FF2B5EF4-FFF2-40B4-BE49-F238E27FC236}">
                <a16:creationId xmlns:a16="http://schemas.microsoft.com/office/drawing/2014/main" id="{5FA61FE2-707A-4B83-9566-ED451A0E1D99}"/>
              </a:ext>
            </a:extLst>
          </p:cNvPr>
          <p:cNvSpPr txBox="1">
            <a:spLocks noChangeArrowheads="1"/>
          </p:cNvSpPr>
          <p:nvPr/>
        </p:nvSpPr>
        <p:spPr bwMode="auto">
          <a:xfrm>
            <a:off x="8494713" y="3225800"/>
            <a:ext cx="3465512" cy="2032000"/>
          </a:xfrm>
          <a:prstGeom prst="rect">
            <a:avLst/>
          </a:prstGeom>
          <a:solidFill>
            <a:schemeClr val="bg1"/>
          </a:solidFill>
          <a:ln>
            <a:noFill/>
          </a:ln>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dirty="0">
                <a:solidFill>
                  <a:prstClr val="black"/>
                </a:solidFill>
              </a:rPr>
              <a:t>	</a:t>
            </a:r>
          </a:p>
          <a:p>
            <a:pPr eaLnBrk="1" hangingPunct="1">
              <a:defRPr/>
            </a:pPr>
            <a:r>
              <a:rPr lang="en-US" altLang="en-US" dirty="0">
                <a:solidFill>
                  <a:prstClr val="black"/>
                </a:solidFill>
              </a:rPr>
              <a:t>     all 4 levels:</a:t>
            </a:r>
          </a:p>
          <a:p>
            <a:pPr eaLnBrk="1" hangingPunct="1">
              <a:buFontTx/>
              <a:buChar char="-"/>
              <a:defRPr/>
            </a:pPr>
            <a:r>
              <a:rPr lang="en-US" altLang="en-US" dirty="0">
                <a:solidFill>
                  <a:prstClr val="black"/>
                </a:solidFill>
              </a:rPr>
              <a:t>Individual</a:t>
            </a:r>
          </a:p>
          <a:p>
            <a:pPr eaLnBrk="1" hangingPunct="1">
              <a:buFontTx/>
              <a:buChar char="-"/>
              <a:defRPr/>
            </a:pPr>
            <a:r>
              <a:rPr lang="en-US" altLang="en-US" dirty="0">
                <a:solidFill>
                  <a:prstClr val="black"/>
                </a:solidFill>
              </a:rPr>
              <a:t>Family</a:t>
            </a:r>
          </a:p>
          <a:p>
            <a:pPr eaLnBrk="1" hangingPunct="1">
              <a:buFontTx/>
              <a:buChar char="-"/>
              <a:defRPr/>
            </a:pPr>
            <a:r>
              <a:rPr lang="en-US" altLang="en-US" dirty="0">
                <a:solidFill>
                  <a:prstClr val="black"/>
                </a:solidFill>
              </a:rPr>
              <a:t>Society</a:t>
            </a:r>
          </a:p>
          <a:p>
            <a:pPr eaLnBrk="1" hangingPunct="1">
              <a:buFontTx/>
              <a:buChar char="-"/>
              <a:defRPr/>
            </a:pPr>
            <a:r>
              <a:rPr lang="en-US" altLang="en-US" dirty="0">
                <a:solidFill>
                  <a:prstClr val="black"/>
                </a:solidFill>
              </a:rPr>
              <a:t>Nature/Existence</a:t>
            </a:r>
          </a:p>
          <a:p>
            <a:pPr marL="0" indent="0" algn="r" eaLnBrk="1" hangingPunct="1">
              <a:defRPr/>
            </a:pPr>
            <a:r>
              <a:rPr lang="en-US" altLang="en-US" b="1" dirty="0">
                <a:solidFill>
                  <a:prstClr val="black"/>
                </a:solidFill>
              </a:rPr>
              <a:t>SKILLS</a:t>
            </a:r>
          </a:p>
        </p:txBody>
      </p:sp>
      <p:sp>
        <p:nvSpPr>
          <p:cNvPr id="44051" name="Rectangle 20">
            <a:extLst>
              <a:ext uri="{FF2B5EF4-FFF2-40B4-BE49-F238E27FC236}">
                <a16:creationId xmlns:a16="http://schemas.microsoft.com/office/drawing/2014/main" id="{7E756338-F09A-42EA-9A8C-399C2F0625E2}"/>
              </a:ext>
            </a:extLst>
          </p:cNvPr>
          <p:cNvSpPr>
            <a:spLocks noChangeArrowheads="1"/>
          </p:cNvSpPr>
          <p:nvPr/>
        </p:nvSpPr>
        <p:spPr bwMode="auto">
          <a:xfrm>
            <a:off x="2587625" y="4724400"/>
            <a:ext cx="2209800" cy="6159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000000"/>
                </a:solidFill>
              </a:rPr>
              <a:t>Living in Harmony</a:t>
            </a:r>
          </a:p>
          <a:p>
            <a:pPr algn="ctr" eaLnBrk="1" hangingPunct="1"/>
            <a:r>
              <a:rPr lang="en-US" altLang="en-US" sz="1600" b="1">
                <a:solidFill>
                  <a:srgbClr val="000000"/>
                </a:solidFill>
              </a:rPr>
              <a:t>with human being</a:t>
            </a:r>
          </a:p>
        </p:txBody>
      </p:sp>
      <p:sp>
        <p:nvSpPr>
          <p:cNvPr id="44052" name="Rectangle 21">
            <a:extLst>
              <a:ext uri="{FF2B5EF4-FFF2-40B4-BE49-F238E27FC236}">
                <a16:creationId xmlns:a16="http://schemas.microsoft.com/office/drawing/2014/main" id="{BC6E0BFF-615B-4F5F-A973-80F7ABDE6C27}"/>
              </a:ext>
            </a:extLst>
          </p:cNvPr>
          <p:cNvSpPr>
            <a:spLocks noChangeArrowheads="1"/>
          </p:cNvSpPr>
          <p:nvPr/>
        </p:nvSpPr>
        <p:spPr bwMode="auto">
          <a:xfrm>
            <a:off x="5559425" y="4725988"/>
            <a:ext cx="2667000" cy="61436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000000"/>
                </a:solidFill>
              </a:rPr>
              <a:t>Living in Harmony</a:t>
            </a:r>
          </a:p>
          <a:p>
            <a:pPr algn="ctr" eaLnBrk="1" hangingPunct="1"/>
            <a:r>
              <a:rPr lang="en-US" altLang="en-US" sz="1600" b="1">
                <a:solidFill>
                  <a:srgbClr val="000000"/>
                </a:solidFill>
              </a:rPr>
              <a:t>with rest of nature</a:t>
            </a:r>
          </a:p>
        </p:txBody>
      </p:sp>
      <p:sp>
        <p:nvSpPr>
          <p:cNvPr id="44053" name="Rectangle 21">
            <a:extLst>
              <a:ext uri="{FF2B5EF4-FFF2-40B4-BE49-F238E27FC236}">
                <a16:creationId xmlns:a16="http://schemas.microsoft.com/office/drawing/2014/main" id="{8FAFEE52-B910-43A4-B7DE-644DB695225D}"/>
              </a:ext>
            </a:extLst>
          </p:cNvPr>
          <p:cNvSpPr>
            <a:spLocks noChangeArrowheads="1"/>
          </p:cNvSpPr>
          <p:nvPr/>
        </p:nvSpPr>
        <p:spPr bwMode="auto">
          <a:xfrm>
            <a:off x="8494713" y="877888"/>
            <a:ext cx="3471862" cy="3698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000000"/>
                </a:solidFill>
              </a:rPr>
              <a:t>Understanding Harmony</a:t>
            </a:r>
          </a:p>
        </p:txBody>
      </p:sp>
      <p:sp>
        <p:nvSpPr>
          <p:cNvPr id="44054" name="TextBox 1">
            <a:extLst>
              <a:ext uri="{FF2B5EF4-FFF2-40B4-BE49-F238E27FC236}">
                <a16:creationId xmlns:a16="http://schemas.microsoft.com/office/drawing/2014/main" id="{0EB94067-3CD9-48DC-9E00-36A078AAB1EF}"/>
              </a:ext>
            </a:extLst>
          </p:cNvPr>
          <p:cNvSpPr txBox="1">
            <a:spLocks noChangeArrowheads="1"/>
          </p:cNvSpPr>
          <p:nvPr/>
        </p:nvSpPr>
        <p:spPr bwMode="auto">
          <a:xfrm>
            <a:off x="8494713" y="525463"/>
            <a:ext cx="24384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a:t>PROGRAM:</a:t>
            </a:r>
          </a:p>
        </p:txBody>
      </p:sp>
      <p:sp>
        <p:nvSpPr>
          <p:cNvPr id="44055" name="Rectangle 21">
            <a:extLst>
              <a:ext uri="{FF2B5EF4-FFF2-40B4-BE49-F238E27FC236}">
                <a16:creationId xmlns:a16="http://schemas.microsoft.com/office/drawing/2014/main" id="{6A640D3A-477D-4D63-84CE-FC3959AB7138}"/>
              </a:ext>
            </a:extLst>
          </p:cNvPr>
          <p:cNvSpPr>
            <a:spLocks noChangeArrowheads="1"/>
          </p:cNvSpPr>
          <p:nvPr/>
        </p:nvSpPr>
        <p:spPr bwMode="auto">
          <a:xfrm>
            <a:off x="8494713" y="3168650"/>
            <a:ext cx="2395537" cy="368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0000"/>
                </a:solidFill>
              </a:rPr>
              <a:t>Living in Harmony </a:t>
            </a:r>
          </a:p>
        </p:txBody>
      </p:sp>
      <p:sp>
        <p:nvSpPr>
          <p:cNvPr id="53271" name="Rectangle 18">
            <a:extLst>
              <a:ext uri="{FF2B5EF4-FFF2-40B4-BE49-F238E27FC236}">
                <a16:creationId xmlns:a16="http://schemas.microsoft.com/office/drawing/2014/main" id="{E2DC190A-1A70-44B1-A318-612A9DE68C51}"/>
              </a:ext>
            </a:extLst>
          </p:cNvPr>
          <p:cNvSpPr>
            <a:spLocks noChangeArrowheads="1"/>
          </p:cNvSpPr>
          <p:nvPr/>
        </p:nvSpPr>
        <p:spPr bwMode="auto">
          <a:xfrm rot="-5400000">
            <a:off x="-435769" y="1526382"/>
            <a:ext cx="1812925" cy="6461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0000"/>
                </a:solidFill>
              </a:rPr>
              <a:t>Education –</a:t>
            </a:r>
            <a:endParaRPr lang="en-US" altLang="en-US">
              <a:solidFill>
                <a:srgbClr val="000000"/>
              </a:solidFill>
            </a:endParaRPr>
          </a:p>
          <a:p>
            <a:pPr eaLnBrk="1" hangingPunct="1"/>
            <a:r>
              <a:rPr lang="en-US" altLang="en-US" b="1">
                <a:solidFill>
                  <a:srgbClr val="000000"/>
                </a:solidFill>
              </a:rPr>
              <a:t>Understanding</a:t>
            </a:r>
          </a:p>
        </p:txBody>
      </p:sp>
      <p:sp>
        <p:nvSpPr>
          <p:cNvPr id="53272" name="Rectangle 19">
            <a:extLst>
              <a:ext uri="{FF2B5EF4-FFF2-40B4-BE49-F238E27FC236}">
                <a16:creationId xmlns:a16="http://schemas.microsoft.com/office/drawing/2014/main" id="{6756CB4D-5FF8-478D-B5FA-439263184228}"/>
              </a:ext>
            </a:extLst>
          </p:cNvPr>
          <p:cNvSpPr>
            <a:spLocks noChangeArrowheads="1"/>
          </p:cNvSpPr>
          <p:nvPr/>
        </p:nvSpPr>
        <p:spPr bwMode="auto">
          <a:xfrm rot="-5400000">
            <a:off x="-204787" y="3849688"/>
            <a:ext cx="1338262" cy="6461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0000"/>
                </a:solidFill>
              </a:rPr>
              <a:t>Sanskar – </a:t>
            </a:r>
          </a:p>
          <a:p>
            <a:pPr eaLnBrk="1" hangingPunct="1"/>
            <a:r>
              <a:rPr lang="en-US" altLang="en-US" b="1">
                <a:solidFill>
                  <a:srgbClr val="000000"/>
                </a:solidFill>
              </a:rPr>
              <a:t>Living</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A0C94638-BF1C-4E4A-B436-D62A0E7BFB77}"/>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Holistic Development (</a:t>
            </a:r>
            <a:r>
              <a:rPr lang="hi-IN" altLang="en-US" sz="2000">
                <a:latin typeface="Kruti Dev 010" pitchFamily="2" charset="0"/>
              </a:rPr>
              <a:t>विकास</a:t>
            </a:r>
            <a:r>
              <a:rPr lang="en-US" altLang="en-US"/>
              <a:t>)</a:t>
            </a:r>
          </a:p>
        </p:txBody>
      </p:sp>
      <p:pic>
        <p:nvPicPr>
          <p:cNvPr id="45059" name="Picture 7">
            <a:extLst>
              <a:ext uri="{FF2B5EF4-FFF2-40B4-BE49-F238E27FC236}">
                <a16:creationId xmlns:a16="http://schemas.microsoft.com/office/drawing/2014/main" id="{EE5FB980-5239-45F8-8D59-13AB1F8769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21550" y="457200"/>
            <a:ext cx="4794250"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0BB01707-942D-4884-B4E2-D713CCA3E82B}"/>
              </a:ext>
            </a:extLst>
          </p:cNvPr>
          <p:cNvSpPr>
            <a:spLocks noChangeArrowheads="1"/>
          </p:cNvSpPr>
          <p:nvPr/>
        </p:nvSpPr>
        <p:spPr bwMode="auto">
          <a:xfrm>
            <a:off x="228600" y="606425"/>
            <a:ext cx="6326188"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Symbol" panose="05050102010706020507" pitchFamily="18" charset="2"/>
              <a:buNone/>
            </a:pPr>
            <a:r>
              <a:rPr lang="en-GB" altLang="en-US" sz="2000">
                <a:solidFill>
                  <a:srgbClr val="000000"/>
                </a:solidFill>
              </a:rPr>
              <a:t>Is development just in increasing physical facility or development is ensuring of all 3?</a:t>
            </a:r>
          </a:p>
          <a:p>
            <a:pPr eaLnBrk="1" hangingPunct="1">
              <a:buFont typeface="Symbol" panose="05050102010706020507" pitchFamily="18" charset="2"/>
              <a:buNone/>
            </a:pPr>
            <a:endParaRPr lang="en-GB" altLang="en-US" sz="2000">
              <a:solidFill>
                <a:srgbClr val="000000"/>
              </a:solidFill>
            </a:endParaRPr>
          </a:p>
          <a:p>
            <a:pPr eaLnBrk="1" hangingPunct="1"/>
            <a:r>
              <a:rPr lang="en-GB" altLang="en-US" sz="2000"/>
              <a:t>Where do you want to be – on the left or on the right?</a:t>
            </a:r>
          </a:p>
          <a:p>
            <a:pPr eaLnBrk="1" hangingPunct="1">
              <a:buFont typeface="Symbol" panose="05050102010706020507" pitchFamily="18" charset="2"/>
              <a:buNone/>
            </a:pPr>
            <a:endParaRPr lang="en-GB" altLang="en-US" sz="2000">
              <a:solidFill>
                <a:srgbClr val="000000"/>
              </a:solidFill>
            </a:endParaRPr>
          </a:p>
          <a:p>
            <a:pPr eaLnBrk="1" hangingPunct="1">
              <a:buFont typeface="Symbol" panose="05050102010706020507" pitchFamily="18" charset="2"/>
              <a:buNone/>
            </a:pPr>
            <a:r>
              <a:rPr lang="en-GB" altLang="en-US" sz="2000">
                <a:solidFill>
                  <a:srgbClr val="000000"/>
                </a:solidFill>
              </a:rPr>
              <a:t>Is this transformation desirable?</a:t>
            </a:r>
          </a:p>
          <a:p>
            <a:pPr eaLnBrk="1" hangingPunct="1">
              <a:buFont typeface="Symbol" panose="05050102010706020507" pitchFamily="18" charset="2"/>
              <a:buNone/>
            </a:pPr>
            <a:endParaRPr lang="en-GB" altLang="en-US" sz="2000">
              <a:solidFill>
                <a:srgbClr val="000000"/>
              </a:solidFill>
            </a:endParaRPr>
          </a:p>
          <a:p>
            <a:pPr eaLnBrk="1" hangingPunct="1"/>
            <a:r>
              <a:rPr lang="en-GB" altLang="en-US" sz="2000">
                <a:solidFill>
                  <a:srgbClr val="000000"/>
                </a:solidFill>
              </a:rPr>
              <a:t>Are we making effort for it?</a:t>
            </a:r>
          </a:p>
        </p:txBody>
      </p:sp>
      <p:pic>
        <p:nvPicPr>
          <p:cNvPr id="45063" name="Picture 4">
            <a:extLst>
              <a:ext uri="{FF2B5EF4-FFF2-40B4-BE49-F238E27FC236}">
                <a16:creationId xmlns:a16="http://schemas.microsoft.com/office/drawing/2014/main" id="{38B9BA96-5B0C-4FEA-BD46-332B2475CB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2803" t="23537" r="20900" b="12950"/>
          <a:stretch>
            <a:fillRect/>
          </a:stretch>
        </p:blipFill>
        <p:spPr bwMode="auto">
          <a:xfrm>
            <a:off x="11141075" y="5494338"/>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9">
            <a:extLst>
              <a:ext uri="{FF2B5EF4-FFF2-40B4-BE49-F238E27FC236}">
                <a16:creationId xmlns:a16="http://schemas.microsoft.com/office/drawing/2014/main" id="{FAB516A0-56DD-4EB1-885B-7068D4C28682}"/>
              </a:ext>
            </a:extLst>
          </p:cNvPr>
          <p:cNvSpPr txBox="1">
            <a:spLocks noChangeArrowheads="1"/>
          </p:cNvSpPr>
          <p:nvPr/>
        </p:nvSpPr>
        <p:spPr bwMode="auto">
          <a:xfrm>
            <a:off x="6107113" y="5553075"/>
            <a:ext cx="50180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Symbol" panose="05050102010706020507" pitchFamily="18" charset="2"/>
              <a:buNone/>
            </a:pPr>
            <a:r>
              <a:rPr lang="en-GB" altLang="en-US">
                <a:solidFill>
                  <a:srgbClr val="000000"/>
                </a:solidFill>
              </a:rPr>
              <a:t>Do you need to make effort for it?</a:t>
            </a:r>
          </a:p>
          <a:p>
            <a:endParaRPr lang="en-GB" altLang="en-US"/>
          </a:p>
          <a:p>
            <a:r>
              <a:rPr lang="en-GB" altLang="en-US"/>
              <a:t>Should education help you to make this effort?</a:t>
            </a:r>
            <a:endParaRPr lang="en-IN" altLang="en-US"/>
          </a:p>
        </p:txBody>
      </p:sp>
      <p:sp>
        <p:nvSpPr>
          <p:cNvPr id="2" name="Rectangle 8">
            <a:extLst>
              <a:ext uri="{FF2B5EF4-FFF2-40B4-BE49-F238E27FC236}">
                <a16:creationId xmlns:a16="http://schemas.microsoft.com/office/drawing/2014/main" id="{799E650E-9C6B-4348-9AD0-835C00328ADA}"/>
              </a:ext>
            </a:extLst>
          </p:cNvPr>
          <p:cNvSpPr>
            <a:spLocks noChangeArrowheads="1"/>
          </p:cNvSpPr>
          <p:nvPr/>
        </p:nvSpPr>
        <p:spPr bwMode="auto">
          <a:xfrm rot="-1815539">
            <a:off x="4086225" y="3538538"/>
            <a:ext cx="3429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000000"/>
                </a:solidFill>
              </a:rPr>
              <a:t>Transformation</a:t>
            </a:r>
            <a:r>
              <a:rPr lang="en-US" altLang="en-US" b="1">
                <a:solidFill>
                  <a:srgbClr val="000000"/>
                </a:solidFill>
                <a:latin typeface="Kruti Dev 042" pitchFamily="2" charset="0"/>
              </a:rPr>
              <a:t>&amp;</a:t>
            </a:r>
            <a:r>
              <a:rPr lang="en-US" altLang="en-US" b="1">
                <a:solidFill>
                  <a:srgbClr val="000000"/>
                </a:solidFill>
              </a:rPr>
              <a:t> Progress</a:t>
            </a:r>
          </a:p>
          <a:p>
            <a:pPr algn="ctr" eaLnBrk="1" hangingPunct="1"/>
            <a:r>
              <a:rPr lang="hi-IN" altLang="en-US" b="1">
                <a:solidFill>
                  <a:srgbClr val="000000"/>
                </a:solidFill>
                <a:latin typeface="Kruti Dev 010" pitchFamily="2" charset="0"/>
              </a:rPr>
              <a:t>परिमार्जन-विकास</a:t>
            </a:r>
            <a:endParaRPr lang="en-US" altLang="en-US" sz="2400" b="1">
              <a:solidFill>
                <a:srgbClr val="000000"/>
              </a:solidFill>
              <a:latin typeface="Kruti Dev 010" pitchFamily="2" charset="0"/>
            </a:endParaRPr>
          </a:p>
        </p:txBody>
      </p:sp>
      <p:sp>
        <p:nvSpPr>
          <p:cNvPr id="15" name="Up Arrow 5">
            <a:extLst>
              <a:ext uri="{FF2B5EF4-FFF2-40B4-BE49-F238E27FC236}">
                <a16:creationId xmlns:a16="http://schemas.microsoft.com/office/drawing/2014/main" id="{84DA8D4C-515D-4E85-AC04-52B24C34DB08}"/>
              </a:ext>
            </a:extLst>
          </p:cNvPr>
          <p:cNvSpPr/>
          <p:nvPr/>
        </p:nvSpPr>
        <p:spPr>
          <a:xfrm rot="3619067">
            <a:off x="5114132" y="1491456"/>
            <a:ext cx="838200" cy="3722687"/>
          </a:xfrm>
          <a:prstGeom prst="upArrow">
            <a:avLst/>
          </a:prstGeom>
          <a:gradFill>
            <a:gsLst>
              <a:gs pos="0">
                <a:srgbClr val="000082"/>
              </a:gs>
              <a:gs pos="30000">
                <a:srgbClr val="66008F"/>
              </a:gs>
              <a:gs pos="64999">
                <a:srgbClr val="BA0066"/>
              </a:gs>
              <a:gs pos="89999">
                <a:srgbClr val="FF0000"/>
              </a:gs>
              <a:gs pos="100000">
                <a:srgbClr val="FF8200"/>
              </a:gs>
            </a:gsLst>
            <a:lin ang="54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dirty="0">
              <a:solidFill>
                <a:prstClr val="white"/>
              </a:solidFill>
            </a:endParaRPr>
          </a:p>
        </p:txBody>
      </p:sp>
      <p:pic>
        <p:nvPicPr>
          <p:cNvPr id="45065" name="Picture 10">
            <a:extLst>
              <a:ext uri="{FF2B5EF4-FFF2-40B4-BE49-F238E27FC236}">
                <a16:creationId xmlns:a16="http://schemas.microsoft.com/office/drawing/2014/main" id="{DE1D7AB1-1A1A-4568-AB07-5DC26A1F11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 y="3549650"/>
            <a:ext cx="4889500"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7B25993-2FDF-44E0-A00E-F314FB41342B}"/>
              </a:ext>
            </a:extLst>
          </p:cNvPr>
          <p:cNvSpPr>
            <a:spLocks noGrp="1"/>
          </p:cNvSpPr>
          <p:nvPr>
            <p:ph type="subTitle" idx="1"/>
          </p:nvPr>
        </p:nvSpPr>
        <p:spPr/>
        <p:txBody>
          <a:bodyPr/>
          <a:lstStyle/>
          <a:p>
            <a:pPr algn="ctr"/>
            <a:r>
              <a:rPr lang="en-US" dirty="0"/>
              <a:t>Shifting from excitement to happiness…</a:t>
            </a:r>
          </a:p>
        </p:txBody>
      </p:sp>
      <p:sp>
        <p:nvSpPr>
          <p:cNvPr id="9218" name="Title 10">
            <a:extLst>
              <a:ext uri="{FF2B5EF4-FFF2-40B4-BE49-F238E27FC236}">
                <a16:creationId xmlns:a16="http://schemas.microsoft.com/office/drawing/2014/main" id="{66109E4F-61D9-49EE-A6FA-6D59169BC7F7}"/>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dirty="0">
                <a:latin typeface="Arial" panose="020B0604020202020204" pitchFamily="34" charset="0"/>
                <a:cs typeface="Arial" panose="020B0604020202020204" pitchFamily="34" charset="0"/>
              </a:rPr>
              <a:t>   UHV-I</a:t>
            </a: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Session 4</a:t>
            </a: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r>
              <a:rPr lang="en-US" altLang="en-US" sz="3600" dirty="0">
                <a:latin typeface="Arial" panose="020B0604020202020204" pitchFamily="34" charset="0"/>
                <a:cs typeface="Calibri" panose="020F0502020204030204" pitchFamily="34" charset="0"/>
              </a:rPr>
              <a:t>Program for Fulfilment </a:t>
            </a:r>
            <a:br>
              <a:rPr lang="en-US" altLang="en-US" sz="3600" dirty="0">
                <a:latin typeface="Arial" panose="020B0604020202020204" pitchFamily="34" charset="0"/>
                <a:cs typeface="Calibri" panose="020F0502020204030204" pitchFamily="34" charset="0"/>
              </a:rPr>
            </a:br>
            <a:r>
              <a:rPr lang="en-US" altLang="en-US" sz="3600" dirty="0">
                <a:latin typeface="Arial" panose="020B0604020202020204" pitchFamily="34" charset="0"/>
                <a:cs typeface="Calibri" panose="020F0502020204030204" pitchFamily="34" charset="0"/>
              </a:rPr>
              <a:t>of Basic Human Aspiration</a:t>
            </a:r>
            <a:endParaRPr lang="en-GB" altLang="en-US" sz="2200" dirty="0">
              <a:latin typeface="Arial" panose="020B0604020202020204" pitchFamily="34" charset="0"/>
              <a:cs typeface="Arial" panose="020B0604020202020204" pitchFamily="34"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0" y="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Process of Self-exploration</a:t>
            </a:r>
            <a:endParaRPr lang="en-GB" altLang="en-US" dirty="0"/>
          </a:p>
        </p:txBody>
      </p:sp>
      <p:sp>
        <p:nvSpPr>
          <p:cNvPr id="13315" name="Text Placeholder 24"/>
          <p:cNvSpPr>
            <a:spLocks noGrp="1"/>
          </p:cNvSpPr>
          <p:nvPr>
            <p:ph type="body" sz="quarter" idx="4294967295"/>
          </p:nvPr>
        </p:nvSpPr>
        <p:spPr bwMode="auto">
          <a:xfrm>
            <a:off x="0" y="609600"/>
            <a:ext cx="121920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Symbol" panose="05050102010706020507" pitchFamily="18" charset="2"/>
              <a:buNone/>
            </a:pPr>
            <a:r>
              <a:rPr lang="en-GB" altLang="en-US" sz="2200"/>
              <a:t>Whatever is stated is a Proposal </a:t>
            </a:r>
          </a:p>
          <a:p>
            <a:pPr>
              <a:buFont typeface="Symbol" panose="05050102010706020507" pitchFamily="18" charset="2"/>
              <a:buNone/>
            </a:pPr>
            <a:r>
              <a:rPr lang="en-GB" altLang="en-US" sz="2200"/>
              <a:t>Verify it on your own right</a:t>
            </a:r>
          </a:p>
          <a:p>
            <a:pPr>
              <a:buFont typeface="Arial" panose="020B0604020202020204" pitchFamily="34" charset="0"/>
              <a:buNone/>
            </a:pPr>
            <a:r>
              <a:rPr lang="en-GB" altLang="en-US" sz="2200">
                <a:solidFill>
                  <a:srgbClr val="FF0000"/>
                </a:solidFill>
              </a:rPr>
              <a:t>(Do not assume it to be true/ false)</a:t>
            </a:r>
          </a:p>
          <a:p>
            <a:pPr>
              <a:buFont typeface="Symbol" panose="05050102010706020507" pitchFamily="18" charset="2"/>
              <a:buNone/>
            </a:pPr>
            <a:endParaRPr lang="en-US" altLang="en-US" sz="2200"/>
          </a:p>
        </p:txBody>
      </p:sp>
      <p:sp>
        <p:nvSpPr>
          <p:cNvPr id="28676" name="Rectangle 27"/>
          <p:cNvSpPr>
            <a:spLocks noChangeArrowheads="1"/>
          </p:cNvSpPr>
          <p:nvPr/>
        </p:nvSpPr>
        <p:spPr bwMode="auto">
          <a:xfrm>
            <a:off x="4551363" y="1828800"/>
            <a:ext cx="14208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t>Proposal</a:t>
            </a:r>
            <a:endParaRPr lang="en-US" altLang="en-US" sz="3600"/>
          </a:p>
        </p:txBody>
      </p:sp>
      <p:grpSp>
        <p:nvGrpSpPr>
          <p:cNvPr id="2" name="Group 32"/>
          <p:cNvGrpSpPr>
            <a:grpSpLocks/>
          </p:cNvGrpSpPr>
          <p:nvPr/>
        </p:nvGrpSpPr>
        <p:grpSpPr bwMode="auto">
          <a:xfrm>
            <a:off x="3508375" y="2070100"/>
            <a:ext cx="936625" cy="3836988"/>
            <a:chOff x="1393" y="1694"/>
            <a:chExt cx="374" cy="987"/>
          </a:xfrm>
        </p:grpSpPr>
        <p:sp>
          <p:nvSpPr>
            <p:cNvPr id="13340" name="Freeform 28"/>
            <p:cNvSpPr>
              <a:spLocks/>
            </p:cNvSpPr>
            <p:nvPr/>
          </p:nvSpPr>
          <p:spPr bwMode="auto">
            <a:xfrm>
              <a:off x="1393" y="1694"/>
              <a:ext cx="374" cy="987"/>
            </a:xfrm>
            <a:custGeom>
              <a:avLst/>
              <a:gdLst>
                <a:gd name="T0" fmla="*/ 0 w 5158"/>
                <a:gd name="T1" fmla="*/ 0 h 15903"/>
                <a:gd name="T2" fmla="*/ 0 w 5158"/>
                <a:gd name="T3" fmla="*/ 0 h 15903"/>
                <a:gd name="T4" fmla="*/ 0 w 5158"/>
                <a:gd name="T5" fmla="*/ 0 h 15903"/>
                <a:gd name="T6" fmla="*/ 0 w 5158"/>
                <a:gd name="T7" fmla="*/ 0 h 15903"/>
                <a:gd name="T8" fmla="*/ 0 w 5158"/>
                <a:gd name="T9" fmla="*/ 0 h 15903"/>
                <a:gd name="T10" fmla="*/ 0 w 5158"/>
                <a:gd name="T11" fmla="*/ 0 h 15903"/>
                <a:gd name="T12" fmla="*/ 0 w 5158"/>
                <a:gd name="T13" fmla="*/ 0 h 15903"/>
                <a:gd name="T14" fmla="*/ 0 w 5158"/>
                <a:gd name="T15" fmla="*/ 0 h 15903"/>
                <a:gd name="T16" fmla="*/ 0 w 5158"/>
                <a:gd name="T17" fmla="*/ 0 h 15903"/>
                <a:gd name="T18" fmla="*/ 0 w 5158"/>
                <a:gd name="T19" fmla="*/ 0 h 15903"/>
                <a:gd name="T20" fmla="*/ 0 w 5158"/>
                <a:gd name="T21" fmla="*/ 0 h 15903"/>
                <a:gd name="T22" fmla="*/ 0 w 5158"/>
                <a:gd name="T23" fmla="*/ 0 h 15903"/>
                <a:gd name="T24" fmla="*/ 0 w 5158"/>
                <a:gd name="T25" fmla="*/ 0 h 159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58"/>
                <a:gd name="T40" fmla="*/ 0 h 15903"/>
                <a:gd name="T41" fmla="*/ 5158 w 5158"/>
                <a:gd name="T42" fmla="*/ 15903 h 159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58" h="15903">
                  <a:moveTo>
                    <a:pt x="5158" y="0"/>
                  </a:moveTo>
                  <a:cubicBezTo>
                    <a:pt x="2309" y="0"/>
                    <a:pt x="0" y="3026"/>
                    <a:pt x="0" y="6760"/>
                  </a:cubicBezTo>
                  <a:cubicBezTo>
                    <a:pt x="0" y="6760"/>
                    <a:pt x="0" y="6760"/>
                    <a:pt x="0" y="6760"/>
                  </a:cubicBezTo>
                  <a:lnTo>
                    <a:pt x="0" y="8086"/>
                  </a:lnTo>
                  <a:cubicBezTo>
                    <a:pt x="0" y="10976"/>
                    <a:pt x="1402" y="13546"/>
                    <a:pt x="3488" y="14482"/>
                  </a:cubicBezTo>
                  <a:lnTo>
                    <a:pt x="3488" y="15903"/>
                  </a:lnTo>
                  <a:lnTo>
                    <a:pt x="5158" y="14183"/>
                  </a:lnTo>
                  <a:lnTo>
                    <a:pt x="3488" y="11736"/>
                  </a:lnTo>
                  <a:lnTo>
                    <a:pt x="3488" y="13156"/>
                  </a:lnTo>
                  <a:cubicBezTo>
                    <a:pt x="1577" y="12299"/>
                    <a:pt x="223" y="10059"/>
                    <a:pt x="25" y="7424"/>
                  </a:cubicBezTo>
                  <a:lnTo>
                    <a:pt x="24" y="7423"/>
                  </a:lnTo>
                  <a:cubicBezTo>
                    <a:pt x="284" y="3963"/>
                    <a:pt x="2505" y="1326"/>
                    <a:pt x="5158" y="1326"/>
                  </a:cubicBezTo>
                  <a:lnTo>
                    <a:pt x="5158" y="0"/>
                  </a:lnTo>
                  <a:close/>
                </a:path>
              </a:pathLst>
            </a:custGeom>
            <a:solidFill>
              <a:srgbClr val="99CCFF"/>
            </a:solidFill>
            <a:ln w="0">
              <a:solidFill>
                <a:srgbClr val="000000"/>
              </a:solidFill>
              <a:round/>
              <a:headEnd/>
              <a:tailEnd/>
            </a:ln>
          </p:spPr>
          <p:txBody>
            <a:bodyPr/>
            <a:lstStyle/>
            <a:p>
              <a:endParaRPr lang="en-IN"/>
            </a:p>
          </p:txBody>
        </p:sp>
        <p:sp>
          <p:nvSpPr>
            <p:cNvPr id="13341" name="Freeform 29"/>
            <p:cNvSpPr>
              <a:spLocks/>
            </p:cNvSpPr>
            <p:nvPr/>
          </p:nvSpPr>
          <p:spPr bwMode="auto">
            <a:xfrm>
              <a:off x="1393" y="1694"/>
              <a:ext cx="374" cy="538"/>
            </a:xfrm>
            <a:custGeom>
              <a:avLst/>
              <a:gdLst>
                <a:gd name="T0" fmla="*/ 0 w 5158"/>
                <a:gd name="T1" fmla="*/ 0 h 7424"/>
                <a:gd name="T2" fmla="*/ 0 w 5158"/>
                <a:gd name="T3" fmla="*/ 0 h 7424"/>
                <a:gd name="T4" fmla="*/ 0 w 5158"/>
                <a:gd name="T5" fmla="*/ 0 h 7424"/>
                <a:gd name="T6" fmla="*/ 0 w 5158"/>
                <a:gd name="T7" fmla="*/ 0 h 7424"/>
                <a:gd name="T8" fmla="*/ 0 w 5158"/>
                <a:gd name="T9" fmla="*/ 0 h 7424"/>
                <a:gd name="T10" fmla="*/ 0 w 5158"/>
                <a:gd name="T11" fmla="*/ 0 h 7424"/>
                <a:gd name="T12" fmla="*/ 0 60000 65536"/>
                <a:gd name="T13" fmla="*/ 0 60000 65536"/>
                <a:gd name="T14" fmla="*/ 0 60000 65536"/>
                <a:gd name="T15" fmla="*/ 0 60000 65536"/>
                <a:gd name="T16" fmla="*/ 0 60000 65536"/>
                <a:gd name="T17" fmla="*/ 0 60000 65536"/>
                <a:gd name="T18" fmla="*/ 0 w 5158"/>
                <a:gd name="T19" fmla="*/ 0 h 7424"/>
                <a:gd name="T20" fmla="*/ 5158 w 5158"/>
                <a:gd name="T21" fmla="*/ 7424 h 7424"/>
              </a:gdLst>
              <a:ahLst/>
              <a:cxnLst>
                <a:cxn ang="T12">
                  <a:pos x="T0" y="T1"/>
                </a:cxn>
                <a:cxn ang="T13">
                  <a:pos x="T2" y="T3"/>
                </a:cxn>
                <a:cxn ang="T14">
                  <a:pos x="T4" y="T5"/>
                </a:cxn>
                <a:cxn ang="T15">
                  <a:pos x="T6" y="T7"/>
                </a:cxn>
                <a:cxn ang="T16">
                  <a:pos x="T8" y="T9"/>
                </a:cxn>
                <a:cxn ang="T17">
                  <a:pos x="T10" y="T11"/>
                </a:cxn>
              </a:cxnLst>
              <a:rect l="T18" t="T19" r="T20" b="T21"/>
              <a:pathLst>
                <a:path w="5158" h="7424">
                  <a:moveTo>
                    <a:pt x="5158" y="0"/>
                  </a:moveTo>
                  <a:cubicBezTo>
                    <a:pt x="2309" y="0"/>
                    <a:pt x="0" y="3026"/>
                    <a:pt x="0" y="6760"/>
                  </a:cubicBezTo>
                  <a:cubicBezTo>
                    <a:pt x="0" y="6982"/>
                    <a:pt x="8" y="7203"/>
                    <a:pt x="25" y="7424"/>
                  </a:cubicBezTo>
                  <a:lnTo>
                    <a:pt x="24" y="7423"/>
                  </a:lnTo>
                  <a:cubicBezTo>
                    <a:pt x="284" y="3963"/>
                    <a:pt x="2505" y="1326"/>
                    <a:pt x="5158" y="1326"/>
                  </a:cubicBezTo>
                  <a:lnTo>
                    <a:pt x="5158" y="0"/>
                  </a:lnTo>
                  <a:close/>
                </a:path>
              </a:pathLst>
            </a:custGeom>
            <a:solidFill>
              <a:srgbClr val="7BA4CD"/>
            </a:solidFill>
            <a:ln w="0">
              <a:solidFill>
                <a:srgbClr val="000000"/>
              </a:solidFill>
              <a:round/>
              <a:headEnd/>
              <a:tailEnd/>
            </a:ln>
          </p:spPr>
          <p:txBody>
            <a:bodyPr/>
            <a:lstStyle/>
            <a:p>
              <a:endParaRPr lang="en-IN"/>
            </a:p>
          </p:txBody>
        </p:sp>
        <p:sp>
          <p:nvSpPr>
            <p:cNvPr id="13342" name="Freeform 31"/>
            <p:cNvSpPr>
              <a:spLocks/>
            </p:cNvSpPr>
            <p:nvPr/>
          </p:nvSpPr>
          <p:spPr bwMode="auto">
            <a:xfrm>
              <a:off x="1393" y="2184"/>
              <a:ext cx="2" cy="48"/>
            </a:xfrm>
            <a:custGeom>
              <a:avLst/>
              <a:gdLst>
                <a:gd name="T0" fmla="*/ 0 w 2"/>
                <a:gd name="T1" fmla="*/ 0 h 48"/>
                <a:gd name="T2" fmla="*/ 2 w 2"/>
                <a:gd name="T3" fmla="*/ 48 h 48"/>
                <a:gd name="T4" fmla="*/ 0 60000 65536"/>
                <a:gd name="T5" fmla="*/ 0 60000 65536"/>
                <a:gd name="T6" fmla="*/ 0 w 2"/>
                <a:gd name="T7" fmla="*/ 0 h 48"/>
                <a:gd name="T8" fmla="*/ 2 w 2"/>
                <a:gd name="T9" fmla="*/ 48 h 48"/>
              </a:gdLst>
              <a:ahLst/>
              <a:cxnLst>
                <a:cxn ang="T4">
                  <a:pos x="T0" y="T1"/>
                </a:cxn>
                <a:cxn ang="T5">
                  <a:pos x="T2" y="T3"/>
                </a:cxn>
              </a:cxnLst>
              <a:rect l="T6" t="T7" r="T8" b="T9"/>
              <a:pathLst>
                <a:path w="2" h="48">
                  <a:moveTo>
                    <a:pt x="0" y="0"/>
                  </a:moveTo>
                  <a:cubicBezTo>
                    <a:pt x="0" y="16"/>
                    <a:pt x="0" y="32"/>
                    <a:pt x="2" y="48"/>
                  </a:cubicBezTo>
                </a:path>
              </a:pathLst>
            </a:custGeom>
            <a:noFill/>
            <a:ln w="63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grpSp>
      <p:grpSp>
        <p:nvGrpSpPr>
          <p:cNvPr id="3" name="Group 37"/>
          <p:cNvGrpSpPr>
            <a:grpSpLocks/>
          </p:cNvGrpSpPr>
          <p:nvPr/>
        </p:nvGrpSpPr>
        <p:grpSpPr bwMode="auto">
          <a:xfrm>
            <a:off x="6067425" y="2139950"/>
            <a:ext cx="733425" cy="3759200"/>
            <a:chOff x="2415" y="1712"/>
            <a:chExt cx="293" cy="967"/>
          </a:xfrm>
        </p:grpSpPr>
        <p:sp>
          <p:nvSpPr>
            <p:cNvPr id="13337" name="Freeform 33"/>
            <p:cNvSpPr>
              <a:spLocks/>
            </p:cNvSpPr>
            <p:nvPr/>
          </p:nvSpPr>
          <p:spPr bwMode="auto">
            <a:xfrm>
              <a:off x="2415" y="1712"/>
              <a:ext cx="293" cy="967"/>
            </a:xfrm>
            <a:custGeom>
              <a:avLst/>
              <a:gdLst>
                <a:gd name="T0" fmla="*/ 0 w 4042"/>
                <a:gd name="T1" fmla="*/ 0 h 15569"/>
                <a:gd name="T2" fmla="*/ 0 w 4042"/>
                <a:gd name="T3" fmla="*/ 0 h 15569"/>
                <a:gd name="T4" fmla="*/ 0 w 4042"/>
                <a:gd name="T5" fmla="*/ 0 h 15569"/>
                <a:gd name="T6" fmla="*/ 0 w 4042"/>
                <a:gd name="T7" fmla="*/ 0 h 15569"/>
                <a:gd name="T8" fmla="*/ 0 w 4042"/>
                <a:gd name="T9" fmla="*/ 0 h 15569"/>
                <a:gd name="T10" fmla="*/ 0 w 4042"/>
                <a:gd name="T11" fmla="*/ 0 h 15569"/>
                <a:gd name="T12" fmla="*/ 0 w 4042"/>
                <a:gd name="T13" fmla="*/ 0 h 15569"/>
                <a:gd name="T14" fmla="*/ 0 w 4042"/>
                <a:gd name="T15" fmla="*/ 0 h 15569"/>
                <a:gd name="T16" fmla="*/ 0 w 4042"/>
                <a:gd name="T17" fmla="*/ 0 h 15569"/>
                <a:gd name="T18" fmla="*/ 0 w 4042"/>
                <a:gd name="T19" fmla="*/ 0 h 15569"/>
                <a:gd name="T20" fmla="*/ 0 w 4042"/>
                <a:gd name="T21" fmla="*/ 0 h 15569"/>
                <a:gd name="T22" fmla="*/ 0 w 4042"/>
                <a:gd name="T23" fmla="*/ 0 h 15569"/>
                <a:gd name="T24" fmla="*/ 0 w 4042"/>
                <a:gd name="T25" fmla="*/ 0 h 155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42"/>
                <a:gd name="T40" fmla="*/ 0 h 15569"/>
                <a:gd name="T41" fmla="*/ 4042 w 4042"/>
                <a:gd name="T42" fmla="*/ 15569 h 155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42" h="15569">
                  <a:moveTo>
                    <a:pt x="0" y="0"/>
                  </a:moveTo>
                  <a:cubicBezTo>
                    <a:pt x="2232" y="0"/>
                    <a:pt x="4041" y="2963"/>
                    <a:pt x="4041" y="6618"/>
                  </a:cubicBezTo>
                  <a:cubicBezTo>
                    <a:pt x="4042" y="6618"/>
                    <a:pt x="4041" y="6618"/>
                    <a:pt x="4041" y="6618"/>
                  </a:cubicBezTo>
                  <a:lnTo>
                    <a:pt x="4041" y="7916"/>
                  </a:lnTo>
                  <a:cubicBezTo>
                    <a:pt x="4041" y="10745"/>
                    <a:pt x="2943" y="13262"/>
                    <a:pt x="1308" y="14177"/>
                  </a:cubicBezTo>
                  <a:lnTo>
                    <a:pt x="1308" y="15569"/>
                  </a:lnTo>
                  <a:lnTo>
                    <a:pt x="0" y="13885"/>
                  </a:lnTo>
                  <a:lnTo>
                    <a:pt x="1308" y="11489"/>
                  </a:lnTo>
                  <a:lnTo>
                    <a:pt x="1308" y="12880"/>
                  </a:lnTo>
                  <a:cubicBezTo>
                    <a:pt x="2806" y="12041"/>
                    <a:pt x="3867" y="9847"/>
                    <a:pt x="4022" y="7268"/>
                  </a:cubicBezTo>
                  <a:lnTo>
                    <a:pt x="4022" y="7267"/>
                  </a:lnTo>
                  <a:cubicBezTo>
                    <a:pt x="3818" y="3880"/>
                    <a:pt x="2079" y="1298"/>
                    <a:pt x="0" y="1298"/>
                  </a:cubicBezTo>
                  <a:lnTo>
                    <a:pt x="0" y="0"/>
                  </a:lnTo>
                  <a:close/>
                </a:path>
              </a:pathLst>
            </a:custGeom>
            <a:solidFill>
              <a:srgbClr val="99CCFF"/>
            </a:solidFill>
            <a:ln w="0">
              <a:solidFill>
                <a:srgbClr val="000000"/>
              </a:solidFill>
              <a:round/>
              <a:headEnd/>
              <a:tailEnd/>
            </a:ln>
          </p:spPr>
          <p:txBody>
            <a:bodyPr/>
            <a:lstStyle/>
            <a:p>
              <a:endParaRPr lang="en-IN"/>
            </a:p>
          </p:txBody>
        </p:sp>
        <p:sp>
          <p:nvSpPr>
            <p:cNvPr id="13338" name="Freeform 34"/>
            <p:cNvSpPr>
              <a:spLocks/>
            </p:cNvSpPr>
            <p:nvPr/>
          </p:nvSpPr>
          <p:spPr bwMode="auto">
            <a:xfrm>
              <a:off x="2415" y="1712"/>
              <a:ext cx="293" cy="526"/>
            </a:xfrm>
            <a:custGeom>
              <a:avLst/>
              <a:gdLst>
                <a:gd name="T0" fmla="*/ 0 w 4042"/>
                <a:gd name="T1" fmla="*/ 0 h 7268"/>
                <a:gd name="T2" fmla="*/ 0 w 4042"/>
                <a:gd name="T3" fmla="*/ 0 h 7268"/>
                <a:gd name="T4" fmla="*/ 0 w 4042"/>
                <a:gd name="T5" fmla="*/ 0 h 7268"/>
                <a:gd name="T6" fmla="*/ 0 w 4042"/>
                <a:gd name="T7" fmla="*/ 0 h 7268"/>
                <a:gd name="T8" fmla="*/ 0 w 4042"/>
                <a:gd name="T9" fmla="*/ 0 h 7268"/>
                <a:gd name="T10" fmla="*/ 0 w 4042"/>
                <a:gd name="T11" fmla="*/ 0 h 7268"/>
                <a:gd name="T12" fmla="*/ 0 60000 65536"/>
                <a:gd name="T13" fmla="*/ 0 60000 65536"/>
                <a:gd name="T14" fmla="*/ 0 60000 65536"/>
                <a:gd name="T15" fmla="*/ 0 60000 65536"/>
                <a:gd name="T16" fmla="*/ 0 60000 65536"/>
                <a:gd name="T17" fmla="*/ 0 60000 65536"/>
                <a:gd name="T18" fmla="*/ 0 w 4042"/>
                <a:gd name="T19" fmla="*/ 0 h 7268"/>
                <a:gd name="T20" fmla="*/ 4042 w 4042"/>
                <a:gd name="T21" fmla="*/ 7268 h 7268"/>
              </a:gdLst>
              <a:ahLst/>
              <a:cxnLst>
                <a:cxn ang="T12">
                  <a:pos x="T0" y="T1"/>
                </a:cxn>
                <a:cxn ang="T13">
                  <a:pos x="T2" y="T3"/>
                </a:cxn>
                <a:cxn ang="T14">
                  <a:pos x="T4" y="T5"/>
                </a:cxn>
                <a:cxn ang="T15">
                  <a:pos x="T6" y="T7"/>
                </a:cxn>
                <a:cxn ang="T16">
                  <a:pos x="T8" y="T9"/>
                </a:cxn>
                <a:cxn ang="T17">
                  <a:pos x="T10" y="T11"/>
                </a:cxn>
              </a:cxnLst>
              <a:rect l="T18" t="T19" r="T20" b="T21"/>
              <a:pathLst>
                <a:path w="4042" h="7268">
                  <a:moveTo>
                    <a:pt x="0" y="0"/>
                  </a:moveTo>
                  <a:cubicBezTo>
                    <a:pt x="2232" y="0"/>
                    <a:pt x="4041" y="2963"/>
                    <a:pt x="4041" y="6618"/>
                  </a:cubicBezTo>
                  <a:cubicBezTo>
                    <a:pt x="4042" y="6835"/>
                    <a:pt x="4035" y="7052"/>
                    <a:pt x="4022" y="7268"/>
                  </a:cubicBezTo>
                  <a:lnTo>
                    <a:pt x="4022" y="7267"/>
                  </a:lnTo>
                  <a:cubicBezTo>
                    <a:pt x="3818" y="3880"/>
                    <a:pt x="2079" y="1298"/>
                    <a:pt x="0" y="1298"/>
                  </a:cubicBezTo>
                  <a:lnTo>
                    <a:pt x="0" y="0"/>
                  </a:lnTo>
                  <a:close/>
                </a:path>
              </a:pathLst>
            </a:custGeom>
            <a:solidFill>
              <a:srgbClr val="7BA4CD"/>
            </a:solidFill>
            <a:ln w="0">
              <a:solidFill>
                <a:srgbClr val="000000"/>
              </a:solidFill>
              <a:round/>
              <a:headEnd/>
              <a:tailEnd/>
            </a:ln>
          </p:spPr>
          <p:txBody>
            <a:bodyPr/>
            <a:lstStyle/>
            <a:p>
              <a:endParaRPr lang="en-IN"/>
            </a:p>
          </p:txBody>
        </p:sp>
        <p:sp>
          <p:nvSpPr>
            <p:cNvPr id="13339" name="Freeform 36"/>
            <p:cNvSpPr>
              <a:spLocks/>
            </p:cNvSpPr>
            <p:nvPr/>
          </p:nvSpPr>
          <p:spPr bwMode="auto">
            <a:xfrm>
              <a:off x="2707" y="2191"/>
              <a:ext cx="1" cy="47"/>
            </a:xfrm>
            <a:custGeom>
              <a:avLst/>
              <a:gdLst>
                <a:gd name="T0" fmla="*/ 1 w 1"/>
                <a:gd name="T1" fmla="*/ 0 h 47"/>
                <a:gd name="T2" fmla="*/ 0 w 1"/>
                <a:gd name="T3" fmla="*/ 47 h 47"/>
                <a:gd name="T4" fmla="*/ 0 60000 65536"/>
                <a:gd name="T5" fmla="*/ 0 60000 65536"/>
                <a:gd name="T6" fmla="*/ 0 w 1"/>
                <a:gd name="T7" fmla="*/ 0 h 47"/>
                <a:gd name="T8" fmla="*/ 1 w 1"/>
                <a:gd name="T9" fmla="*/ 47 h 47"/>
              </a:gdLst>
              <a:ahLst/>
              <a:cxnLst>
                <a:cxn ang="T4">
                  <a:pos x="T0" y="T1"/>
                </a:cxn>
                <a:cxn ang="T5">
                  <a:pos x="T2" y="T3"/>
                </a:cxn>
              </a:cxnLst>
              <a:rect l="T6" t="T7" r="T8" b="T9"/>
              <a:pathLst>
                <a:path w="1" h="47">
                  <a:moveTo>
                    <a:pt x="1" y="0"/>
                  </a:moveTo>
                  <a:cubicBezTo>
                    <a:pt x="1" y="16"/>
                    <a:pt x="1" y="32"/>
                    <a:pt x="0" y="47"/>
                  </a:cubicBezTo>
                </a:path>
              </a:pathLst>
            </a:custGeom>
            <a:noFill/>
            <a:ln w="63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grpSp>
      <p:sp>
        <p:nvSpPr>
          <p:cNvPr id="4104" name="Rectangle 38">
            <a:hlinkClick r:id="rId2" action="ppaction://hlinkpres?slideindex=1&amp;slidetitle="/>
          </p:cNvPr>
          <p:cNvSpPr>
            <a:spLocks noChangeArrowheads="1"/>
          </p:cNvSpPr>
          <p:nvPr/>
        </p:nvSpPr>
        <p:spPr bwMode="auto">
          <a:xfrm>
            <a:off x="1676400" y="2438400"/>
            <a:ext cx="13462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FF3300"/>
                </a:solidFill>
              </a:rPr>
              <a:t>Verify</a:t>
            </a:r>
          </a:p>
          <a:p>
            <a:pPr algn="ctr" eaLnBrk="1" hangingPunct="1"/>
            <a:r>
              <a:rPr lang="en-US" altLang="en-US" b="1"/>
              <a:t>on the basis</a:t>
            </a:r>
          </a:p>
          <a:p>
            <a:pPr algn="ctr" eaLnBrk="1" hangingPunct="1"/>
            <a:r>
              <a:rPr lang="en-US" altLang="en-US" b="1"/>
              <a:t>Of</a:t>
            </a:r>
          </a:p>
          <a:p>
            <a:pPr algn="ctr" eaLnBrk="1" hangingPunct="1"/>
            <a:r>
              <a:rPr lang="en-US" altLang="en-US" b="1"/>
              <a:t>your</a:t>
            </a:r>
          </a:p>
          <a:p>
            <a:pPr algn="ctr" eaLnBrk="1" hangingPunct="1"/>
            <a:r>
              <a:rPr lang="en-US" altLang="en-US" b="1"/>
              <a:t>Natural</a:t>
            </a:r>
          </a:p>
          <a:p>
            <a:pPr algn="ctr" eaLnBrk="1" hangingPunct="1"/>
            <a:r>
              <a:rPr lang="en-US" altLang="en-US" b="1"/>
              <a:t>Acceptance</a:t>
            </a:r>
          </a:p>
        </p:txBody>
      </p:sp>
      <p:grpSp>
        <p:nvGrpSpPr>
          <p:cNvPr id="4" name="Group 27"/>
          <p:cNvGrpSpPr>
            <a:grpSpLocks/>
          </p:cNvGrpSpPr>
          <p:nvPr/>
        </p:nvGrpSpPr>
        <p:grpSpPr bwMode="auto">
          <a:xfrm>
            <a:off x="8469313" y="3309938"/>
            <a:ext cx="1931987" cy="1576387"/>
            <a:chOff x="6944887" y="2286151"/>
            <a:chExt cx="1932413" cy="1576622"/>
          </a:xfrm>
        </p:grpSpPr>
        <p:sp>
          <p:nvSpPr>
            <p:cNvPr id="13333" name="Rectangle 62"/>
            <p:cNvSpPr>
              <a:spLocks noChangeArrowheads="1"/>
            </p:cNvSpPr>
            <p:nvPr/>
          </p:nvSpPr>
          <p:spPr bwMode="auto">
            <a:xfrm>
              <a:off x="7288517" y="2729398"/>
              <a:ext cx="1324373" cy="4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solidFill>
                    <a:srgbClr val="000066"/>
                  </a:solidFill>
                </a:rPr>
                <a:t>Work with</a:t>
              </a:r>
            </a:p>
            <a:p>
              <a:pPr algn="ctr" eaLnBrk="1" hangingPunct="1"/>
              <a:r>
                <a:rPr lang="en-US" altLang="en-US" sz="1600">
                  <a:solidFill>
                    <a:srgbClr val="000066"/>
                  </a:solidFill>
                </a:rPr>
                <a:t>Rest of Nature</a:t>
              </a:r>
              <a:endParaRPr lang="en-US" altLang="en-US" sz="3600"/>
            </a:p>
          </p:txBody>
        </p:sp>
        <p:sp>
          <p:nvSpPr>
            <p:cNvPr id="13334" name="Freeform 93"/>
            <p:cNvSpPr>
              <a:spLocks noEditPoints="1"/>
            </p:cNvSpPr>
            <p:nvPr/>
          </p:nvSpPr>
          <p:spPr bwMode="auto">
            <a:xfrm>
              <a:off x="6944887" y="2286151"/>
              <a:ext cx="510768" cy="357710"/>
            </a:xfrm>
            <a:custGeom>
              <a:avLst/>
              <a:gdLst>
                <a:gd name="T0" fmla="*/ 2147483646 w 204"/>
                <a:gd name="T1" fmla="*/ 0 h 92"/>
                <a:gd name="T2" fmla="*/ 2147483646 w 204"/>
                <a:gd name="T3" fmla="*/ 2147483646 h 92"/>
                <a:gd name="T4" fmla="*/ 2147483646 w 204"/>
                <a:gd name="T5" fmla="*/ 2147483646 h 92"/>
                <a:gd name="T6" fmla="*/ 0 w 204"/>
                <a:gd name="T7" fmla="*/ 2147483646 h 92"/>
                <a:gd name="T8" fmla="*/ 2147483646 w 204"/>
                <a:gd name="T9" fmla="*/ 0 h 92"/>
                <a:gd name="T10" fmla="*/ 2147483646 w 204"/>
                <a:gd name="T11" fmla="*/ 2147483646 h 92"/>
                <a:gd name="T12" fmla="*/ 2147483646 w 204"/>
                <a:gd name="T13" fmla="*/ 2147483646 h 92"/>
                <a:gd name="T14" fmla="*/ 2147483646 w 204"/>
                <a:gd name="T15" fmla="*/ 2147483646 h 92"/>
                <a:gd name="T16" fmla="*/ 2147483646 w 204"/>
                <a:gd name="T17" fmla="*/ 2147483646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92"/>
                <a:gd name="T29" fmla="*/ 204 w 204"/>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92">
                  <a:moveTo>
                    <a:pt x="3" y="0"/>
                  </a:moveTo>
                  <a:lnTo>
                    <a:pt x="184" y="77"/>
                  </a:lnTo>
                  <a:lnTo>
                    <a:pt x="181" y="84"/>
                  </a:lnTo>
                  <a:lnTo>
                    <a:pt x="0" y="7"/>
                  </a:lnTo>
                  <a:lnTo>
                    <a:pt x="3" y="0"/>
                  </a:lnTo>
                  <a:close/>
                  <a:moveTo>
                    <a:pt x="183" y="66"/>
                  </a:moveTo>
                  <a:lnTo>
                    <a:pt x="204" y="90"/>
                  </a:lnTo>
                  <a:lnTo>
                    <a:pt x="172" y="92"/>
                  </a:lnTo>
                  <a:lnTo>
                    <a:pt x="183" y="66"/>
                  </a:lnTo>
                  <a:close/>
                </a:path>
              </a:pathLst>
            </a:custGeom>
            <a:solidFill>
              <a:srgbClr val="000000"/>
            </a:solidFill>
            <a:ln w="1588">
              <a:solidFill>
                <a:srgbClr val="000000"/>
              </a:solidFill>
              <a:bevel/>
              <a:headEnd/>
              <a:tailEnd/>
            </a:ln>
          </p:spPr>
          <p:txBody>
            <a:bodyPr/>
            <a:lstStyle/>
            <a:p>
              <a:endParaRPr lang="en-IN"/>
            </a:p>
          </p:txBody>
        </p:sp>
        <p:sp>
          <p:nvSpPr>
            <p:cNvPr id="13335" name="Line 96"/>
            <p:cNvSpPr>
              <a:spLocks noChangeShapeType="1"/>
            </p:cNvSpPr>
            <p:nvPr/>
          </p:nvSpPr>
          <p:spPr bwMode="auto">
            <a:xfrm>
              <a:off x="7991459" y="3243307"/>
              <a:ext cx="0" cy="3732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3336" name="Text Box 97"/>
            <p:cNvSpPr txBox="1">
              <a:spLocks noChangeArrowheads="1"/>
            </p:cNvSpPr>
            <p:nvPr/>
          </p:nvSpPr>
          <p:spPr bwMode="auto">
            <a:xfrm>
              <a:off x="7280390" y="3616572"/>
              <a:ext cx="1596910" cy="24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8000"/>
                  </a:solidFill>
                </a:rPr>
                <a:t>Mutual Prosperity</a:t>
              </a:r>
            </a:p>
          </p:txBody>
        </p:sp>
      </p:grpSp>
      <p:sp>
        <p:nvSpPr>
          <p:cNvPr id="19472" name="Rectangle 44">
            <a:hlinkClick r:id="rId3" action="ppaction://hlinkpres?slideindex=1&amp;slidetitle="/>
          </p:cNvPr>
          <p:cNvSpPr>
            <a:spLocks noChangeArrowheads="1"/>
          </p:cNvSpPr>
          <p:nvPr/>
        </p:nvSpPr>
        <p:spPr bwMode="auto">
          <a:xfrm>
            <a:off x="7094538" y="2460625"/>
            <a:ext cx="246221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FF3300"/>
                </a:solidFill>
              </a:rPr>
              <a:t>Experiential Validation</a:t>
            </a:r>
          </a:p>
          <a:p>
            <a:pPr algn="ctr" eaLnBrk="1" hangingPunct="1"/>
            <a:r>
              <a:rPr lang="en-US" altLang="en-US" b="1">
                <a:solidFill>
                  <a:srgbClr val="FF3300"/>
                </a:solidFill>
              </a:rPr>
              <a:t>Live according to it</a:t>
            </a:r>
            <a:endParaRPr lang="en-US" altLang="en-US" sz="4000"/>
          </a:p>
        </p:txBody>
      </p:sp>
      <p:sp>
        <p:nvSpPr>
          <p:cNvPr id="19473" name="Rectangle 88"/>
          <p:cNvSpPr>
            <a:spLocks noChangeArrowheads="1"/>
          </p:cNvSpPr>
          <p:nvPr/>
        </p:nvSpPr>
        <p:spPr bwMode="auto">
          <a:xfrm>
            <a:off x="7092950" y="3733800"/>
            <a:ext cx="13446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solidFill>
                  <a:srgbClr val="000066"/>
                </a:solidFill>
              </a:rPr>
              <a:t>Behaviour with</a:t>
            </a:r>
          </a:p>
          <a:p>
            <a:pPr algn="ctr" eaLnBrk="1" hangingPunct="1"/>
            <a:r>
              <a:rPr lang="en-US" altLang="en-US" sz="1600">
                <a:solidFill>
                  <a:srgbClr val="000066"/>
                </a:solidFill>
              </a:rPr>
              <a:t>Human Beings</a:t>
            </a:r>
            <a:endParaRPr lang="en-US" altLang="en-US" sz="3600"/>
          </a:p>
        </p:txBody>
      </p:sp>
      <p:sp>
        <p:nvSpPr>
          <p:cNvPr id="19474" name="Freeform 94"/>
          <p:cNvSpPr>
            <a:spLocks noEditPoints="1"/>
          </p:cNvSpPr>
          <p:nvPr/>
        </p:nvSpPr>
        <p:spPr bwMode="auto">
          <a:xfrm>
            <a:off x="7672388" y="3309938"/>
            <a:ext cx="441325" cy="350837"/>
          </a:xfrm>
          <a:custGeom>
            <a:avLst/>
            <a:gdLst>
              <a:gd name="T0" fmla="*/ 2147483646 w 176"/>
              <a:gd name="T1" fmla="*/ 2147483646 h 90"/>
              <a:gd name="T2" fmla="*/ 2147483646 w 176"/>
              <a:gd name="T3" fmla="*/ 2147483646 h 90"/>
              <a:gd name="T4" fmla="*/ 2147483646 w 176"/>
              <a:gd name="T5" fmla="*/ 2147483646 h 90"/>
              <a:gd name="T6" fmla="*/ 2147483646 w 176"/>
              <a:gd name="T7" fmla="*/ 0 h 90"/>
              <a:gd name="T8" fmla="*/ 2147483646 w 176"/>
              <a:gd name="T9" fmla="*/ 2147483646 h 90"/>
              <a:gd name="T10" fmla="*/ 2147483646 w 176"/>
              <a:gd name="T11" fmla="*/ 2147483646 h 90"/>
              <a:gd name="T12" fmla="*/ 0 w 176"/>
              <a:gd name="T13" fmla="*/ 2147483646 h 90"/>
              <a:gd name="T14" fmla="*/ 2147483646 w 176"/>
              <a:gd name="T15" fmla="*/ 2147483646 h 90"/>
              <a:gd name="T16" fmla="*/ 2147483646 w 176"/>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6"/>
              <a:gd name="T28" fmla="*/ 0 h 90"/>
              <a:gd name="T29" fmla="*/ 176 w 176"/>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6" h="90">
                <a:moveTo>
                  <a:pt x="176" y="7"/>
                </a:moveTo>
                <a:lnTo>
                  <a:pt x="24" y="83"/>
                </a:lnTo>
                <a:lnTo>
                  <a:pt x="20" y="76"/>
                </a:lnTo>
                <a:lnTo>
                  <a:pt x="173" y="0"/>
                </a:lnTo>
                <a:lnTo>
                  <a:pt x="176" y="7"/>
                </a:lnTo>
                <a:close/>
                <a:moveTo>
                  <a:pt x="33" y="90"/>
                </a:moveTo>
                <a:lnTo>
                  <a:pt x="0" y="90"/>
                </a:lnTo>
                <a:lnTo>
                  <a:pt x="20" y="64"/>
                </a:lnTo>
                <a:lnTo>
                  <a:pt x="33" y="90"/>
                </a:lnTo>
                <a:close/>
              </a:path>
            </a:pathLst>
          </a:custGeom>
          <a:solidFill>
            <a:srgbClr val="000000"/>
          </a:solidFill>
          <a:ln w="1588">
            <a:solidFill>
              <a:srgbClr val="000000"/>
            </a:solidFill>
            <a:bevel/>
            <a:headEnd/>
            <a:tailEnd/>
          </a:ln>
        </p:spPr>
        <p:txBody>
          <a:bodyPr/>
          <a:lstStyle/>
          <a:p>
            <a:endParaRPr lang="en-IN"/>
          </a:p>
        </p:txBody>
      </p:sp>
      <p:sp>
        <p:nvSpPr>
          <p:cNvPr id="19475" name="Text Box 98"/>
          <p:cNvSpPr txBox="1">
            <a:spLocks noChangeArrowheads="1"/>
          </p:cNvSpPr>
          <p:nvPr/>
        </p:nvSpPr>
        <p:spPr bwMode="auto">
          <a:xfrm>
            <a:off x="6991350" y="4640263"/>
            <a:ext cx="16414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8000"/>
                </a:solidFill>
              </a:rPr>
              <a:t>Mutual Happiness</a:t>
            </a:r>
          </a:p>
        </p:txBody>
      </p:sp>
      <p:sp>
        <p:nvSpPr>
          <p:cNvPr id="19476" name="Line 99"/>
          <p:cNvSpPr>
            <a:spLocks noChangeShapeType="1"/>
          </p:cNvSpPr>
          <p:nvPr/>
        </p:nvSpPr>
        <p:spPr bwMode="auto">
          <a:xfrm>
            <a:off x="7551738" y="4267200"/>
            <a:ext cx="0" cy="3730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6" name="Oval 25"/>
          <p:cNvSpPr/>
          <p:nvPr/>
        </p:nvSpPr>
        <p:spPr bwMode="auto">
          <a:xfrm>
            <a:off x="6573838" y="23622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sp>
        <p:nvSpPr>
          <p:cNvPr id="27" name="Oval 5"/>
          <p:cNvSpPr/>
          <p:nvPr/>
        </p:nvSpPr>
        <p:spPr bwMode="auto">
          <a:xfrm>
            <a:off x="1524000" y="23622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29" name="Oval 28"/>
          <p:cNvSpPr/>
          <p:nvPr/>
        </p:nvSpPr>
        <p:spPr bwMode="auto">
          <a:xfrm>
            <a:off x="7086600" y="3276600"/>
            <a:ext cx="5334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dirty="0">
                <a:solidFill>
                  <a:srgbClr val="800080"/>
                </a:solidFill>
              </a:rPr>
              <a:t>2a</a:t>
            </a:r>
          </a:p>
        </p:txBody>
      </p:sp>
      <p:sp>
        <p:nvSpPr>
          <p:cNvPr id="31" name="Oval 30"/>
          <p:cNvSpPr/>
          <p:nvPr/>
        </p:nvSpPr>
        <p:spPr bwMode="auto">
          <a:xfrm>
            <a:off x="9067800" y="3276600"/>
            <a:ext cx="5334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dirty="0">
                <a:solidFill>
                  <a:srgbClr val="800080"/>
                </a:solidFill>
              </a:rPr>
              <a:t>2b</a:t>
            </a:r>
          </a:p>
        </p:txBody>
      </p:sp>
      <p:sp>
        <p:nvSpPr>
          <p:cNvPr id="28687" name="Text Box 98"/>
          <p:cNvSpPr txBox="1">
            <a:spLocks noChangeArrowheads="1"/>
          </p:cNvSpPr>
          <p:nvPr/>
        </p:nvSpPr>
        <p:spPr bwMode="auto">
          <a:xfrm>
            <a:off x="4038600" y="5867400"/>
            <a:ext cx="24542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200" b="1"/>
              <a:t>RIGHT</a:t>
            </a:r>
          </a:p>
          <a:p>
            <a:pPr algn="ctr" eaLnBrk="1" hangingPunct="1"/>
            <a:r>
              <a:rPr lang="en-US" altLang="en-US" sz="2200" b="1"/>
              <a:t>UNDERSTANDING</a:t>
            </a:r>
          </a:p>
        </p:txBody>
      </p:sp>
      <p:sp>
        <p:nvSpPr>
          <p:cNvPr id="28" name="TextBox 27"/>
          <p:cNvSpPr txBox="1"/>
          <p:nvPr/>
        </p:nvSpPr>
        <p:spPr>
          <a:xfrm>
            <a:off x="433388" y="4953000"/>
            <a:ext cx="11325225" cy="1754188"/>
          </a:xfrm>
          <a:prstGeom prst="rect">
            <a:avLst/>
          </a:prstGeom>
          <a:solidFill>
            <a:schemeClr val="bg1"/>
          </a:solidFill>
          <a:ln>
            <a:solidFill>
              <a:schemeClr val="tx1"/>
            </a:solidFill>
          </a:ln>
          <a:effectLst>
            <a:outerShdw blurRad="50800" dist="50800" dir="5400000" algn="ctr" rotWithShape="0">
              <a:schemeClr val="tx1"/>
            </a:outerShdw>
          </a:effectLst>
        </p:spPr>
        <p:txBody>
          <a:bodyPr>
            <a:spAutoFit/>
          </a:bodyPr>
          <a:lstStyle/>
          <a:p>
            <a:pPr algn="ctr" eaLnBrk="1" hangingPunct="1">
              <a:defRPr/>
            </a:pPr>
            <a:r>
              <a:rPr lang="en-US" b="1" dirty="0">
                <a:solidFill>
                  <a:srgbClr val="FF0000"/>
                </a:solidFill>
                <a:latin typeface="Arial" charset="0"/>
              </a:rPr>
              <a:t>Which process is Naturally Acceptable to you?</a:t>
            </a:r>
          </a:p>
          <a:p>
            <a:pPr eaLnBrk="1" hangingPunct="1">
              <a:defRPr/>
            </a:pPr>
            <a:endParaRPr lang="en-US" b="1" dirty="0">
              <a:solidFill>
                <a:srgbClr val="FF0000"/>
              </a:solidFill>
              <a:latin typeface="Arial" charset="0"/>
            </a:endParaRPr>
          </a:p>
          <a:p>
            <a:pPr algn="ctr" eaLnBrk="1" hangingPunct="1">
              <a:defRPr/>
            </a:pPr>
            <a:r>
              <a:rPr lang="en-US" b="1" dirty="0">
                <a:solidFill>
                  <a:srgbClr val="FF0000"/>
                </a:solidFill>
                <a:latin typeface="Arial" charset="0"/>
              </a:rPr>
              <a:t>A process of self-exploration, self-verification on your own right, </a:t>
            </a:r>
          </a:p>
          <a:p>
            <a:pPr algn="ctr" eaLnBrk="1" hangingPunct="1">
              <a:defRPr/>
            </a:pPr>
            <a:r>
              <a:rPr lang="en-US" b="1" dirty="0">
                <a:solidFill>
                  <a:srgbClr val="FF0000"/>
                </a:solidFill>
                <a:latin typeface="Arial" charset="0"/>
              </a:rPr>
              <a:t>leading to understanding in yourself</a:t>
            </a:r>
          </a:p>
          <a:p>
            <a:pPr algn="ctr" eaLnBrk="1" hangingPunct="1">
              <a:defRPr/>
            </a:pPr>
            <a:r>
              <a:rPr lang="en-US" b="1" dirty="0">
                <a:solidFill>
                  <a:srgbClr val="FF0000"/>
                </a:solidFill>
                <a:latin typeface="Arial" charset="0"/>
              </a:rPr>
              <a:t>or</a:t>
            </a:r>
          </a:p>
          <a:p>
            <a:pPr algn="ctr" eaLnBrk="1" hangingPunct="1">
              <a:defRPr/>
            </a:pPr>
            <a:r>
              <a:rPr lang="en-US" b="1" dirty="0">
                <a:solidFill>
                  <a:srgbClr val="FF0000"/>
                </a:solidFill>
                <a:latin typeface="Arial" charset="0"/>
              </a:rPr>
              <a:t>A process of do’s &amp; don’ts, in which you assume what is said, without verification</a:t>
            </a:r>
            <a:endParaRPr lang="en-GB" b="1" dirty="0">
              <a:solidFill>
                <a:srgbClr val="FF0000"/>
              </a:solidFill>
              <a:latin typeface="Arial" charset="0"/>
            </a:endParaRPr>
          </a:p>
        </p:txBody>
      </p:sp>
      <p:pic>
        <p:nvPicPr>
          <p:cNvPr id="3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l="32803" t="23537" r="20900" b="12950"/>
          <a:stretch>
            <a:fillRect/>
          </a:stretch>
        </p:blipFill>
        <p:spPr bwMode="auto">
          <a:xfrm>
            <a:off x="10726738" y="5626100"/>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5971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theme/theme1.xml><?xml version="1.0" encoding="utf-8"?>
<a:theme xmlns:a="http://schemas.openxmlformats.org/drawingml/2006/main" name="UHV Theme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HV Theme 2022" id="{5F44E8CA-FB57-4662-A76B-14A89045FFC5}" vid="{37843496-EC4B-4BDC-BFBD-8302CB373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SLW PPT Template</Template>
  <TotalTime>0</TotalTime>
  <Words>2469</Words>
  <Application>Microsoft Office PowerPoint</Application>
  <PresentationFormat>Widescreen</PresentationFormat>
  <Paragraphs>507</Paragraphs>
  <Slides>28</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Kruti Dev 010</vt:lpstr>
      <vt:lpstr>Kruti Dev 042</vt:lpstr>
      <vt:lpstr>Symbol</vt:lpstr>
      <vt:lpstr>Times New Roman</vt:lpstr>
      <vt:lpstr>Wingdings</vt:lpstr>
      <vt:lpstr>UHV Theme 2022</vt:lpstr>
      <vt:lpstr>   UHV-I    Day 5 Recap of Day 1-5</vt:lpstr>
      <vt:lpstr>  UHV-I Session 1   Welcome and Introductions</vt:lpstr>
      <vt:lpstr>   UHV-I Session 2   Exploring our Aspirations and Concerns</vt:lpstr>
      <vt:lpstr>How Would you Plan Your Life to Fulfil Your Basic Aspiration?</vt:lpstr>
      <vt:lpstr>   UHV-I Session 3   Basic Human Aspiration and its Fulfilment</vt:lpstr>
      <vt:lpstr>Basic Human Aspiration and Program for its Fulfilment</vt:lpstr>
      <vt:lpstr>Holistic Development (विकास)</vt:lpstr>
      <vt:lpstr>   UHV-I Session 4   Program for Fulfilment  of Basic Human Aspiration</vt:lpstr>
      <vt:lpstr>Process of Self-exploration</vt:lpstr>
      <vt:lpstr>Excitement-Depression to Happiness      Desired State</vt:lpstr>
      <vt:lpstr>Prosperity (le`f))</vt:lpstr>
      <vt:lpstr> UHV-I Session 5   Fulfilment of Aspirations at the Individual level</vt:lpstr>
      <vt:lpstr>PowerPoint Presentation</vt:lpstr>
      <vt:lpstr>Check if this happens when we mix up the two</vt:lpstr>
      <vt:lpstr>Harmony in the Self</vt:lpstr>
      <vt:lpstr>   UHV-I Session 6    Resolution of Concerns at the Individual Level </vt:lpstr>
      <vt:lpstr>Sources of Imagination</vt:lpstr>
      <vt:lpstr>Resolution of Concern regarding Peer Pressure</vt:lpstr>
      <vt:lpstr>Imagination completely in line with Natural Acceptance  Complete Harmony in the Self</vt:lpstr>
      <vt:lpstr>   UHV-I Session 7   Ensuring Health Holistically</vt:lpstr>
      <vt:lpstr>Feeling of Self-regulation (संयम)  Program for it  Health in the Body</vt:lpstr>
      <vt:lpstr>Program for Health of the Body</vt:lpstr>
      <vt:lpstr> Holistic Perspective of Health</vt:lpstr>
      <vt:lpstr>UHV-I Session 8    Fulfilment in Relationship – Trust</vt:lpstr>
      <vt:lpstr>Trust, the Foundation of Relationship</vt:lpstr>
      <vt:lpstr>   Fulfilment in Relationship – Trust </vt:lpstr>
      <vt:lpstr>Reaction</vt:lpstr>
      <vt:lpstr>Your Sharing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UHV Slides 2022</cp:keywords>
  <cp:lastModifiedBy/>
  <cp:revision>48</cp:revision>
  <dcterms:created xsi:type="dcterms:W3CDTF">2009-12-17T14:12:44Z</dcterms:created>
  <dcterms:modified xsi:type="dcterms:W3CDTF">2025-07-28T12:06:50Z</dcterms:modified>
</cp:coreProperties>
</file>